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12192000"/>
  <p:notesSz cx="6858000" cy="9144000"/>
  <p:embeddedFontLst>
    <p:embeddedFont>
      <p:font typeface="Corbel"/>
      <p:regular r:id="rId43"/>
      <p:bold r:id="rId44"/>
      <p:italic r:id="rId45"/>
      <p:boldItalic r:id="rId46"/>
    </p:embeddedFont>
    <p:embeddedFont>
      <p:font typeface="Tahoma"/>
      <p:regular r:id="rId47"/>
      <p:bold r:id="rId48"/>
    </p:embeddedFont>
    <p:embeddedFont>
      <p:font typeface="Helvetica Neue"/>
      <p:regular r:id="rId49"/>
      <p:bold r:id="rId50"/>
      <p:italic r:id="rId51"/>
      <p:boldItalic r:id="rId52"/>
    </p:embeddedFont>
    <p:embeddedFont>
      <p:font typeface="REM"/>
      <p:regular r:id="rId53"/>
      <p:bold r:id="rId54"/>
      <p:italic r:id="rId55"/>
      <p:boldItalic r:id="rId56"/>
    </p:embeddedFont>
    <p:embeddedFont>
      <p:font typeface="Dosis ExtraLight"/>
      <p:regular r:id="rId57"/>
      <p:bold r:id="rId58"/>
    </p:embeddedFont>
    <p:embeddedFont>
      <p:font typeface="Merriweather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3" roundtripDataSignature="AMtx7mhTyQA+SFRcOCO7TBWWeSO6mlv+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A2755E-F182-47B5-9781-0CB24A9DA6EB}">
  <a:tblStyle styleId="{37A2755E-F182-47B5-9781-0CB24A9DA6E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52ED458-1180-4985-8CDE-C992FB07437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Corbel-bold.fntdata"/><Relationship Id="rId43" Type="http://schemas.openxmlformats.org/officeDocument/2006/relationships/font" Target="fonts/Corbel-regular.fntdata"/><Relationship Id="rId46" Type="http://schemas.openxmlformats.org/officeDocument/2006/relationships/font" Target="fonts/Corbel-boldItalic.fntdata"/><Relationship Id="rId45" Type="http://schemas.openxmlformats.org/officeDocument/2006/relationships/font" Target="fonts/Corbel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Tahoma-bold.fntdata"/><Relationship Id="rId47" Type="http://schemas.openxmlformats.org/officeDocument/2006/relationships/font" Target="fonts/Tahoma-regular.fntdata"/><Relationship Id="rId49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erriweather-boldItalic.fntdata"/><Relationship Id="rId61" Type="http://schemas.openxmlformats.org/officeDocument/2006/relationships/font" Target="fonts/Merriweather-italic.fntdata"/><Relationship Id="rId20" Type="http://schemas.openxmlformats.org/officeDocument/2006/relationships/slide" Target="slides/slide15.xml"/><Relationship Id="rId63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erriweather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-italic.fntdata"/><Relationship Id="rId50" Type="http://schemas.openxmlformats.org/officeDocument/2006/relationships/font" Target="fonts/HelveticaNeue-bold.fntdata"/><Relationship Id="rId53" Type="http://schemas.openxmlformats.org/officeDocument/2006/relationships/font" Target="fonts/REM-regular.fntdata"/><Relationship Id="rId52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55" Type="http://schemas.openxmlformats.org/officeDocument/2006/relationships/font" Target="fonts/REM-italic.fntdata"/><Relationship Id="rId10" Type="http://schemas.openxmlformats.org/officeDocument/2006/relationships/slide" Target="slides/slide5.xml"/><Relationship Id="rId54" Type="http://schemas.openxmlformats.org/officeDocument/2006/relationships/font" Target="fonts/REM-bold.fntdata"/><Relationship Id="rId13" Type="http://schemas.openxmlformats.org/officeDocument/2006/relationships/slide" Target="slides/slide8.xml"/><Relationship Id="rId57" Type="http://schemas.openxmlformats.org/officeDocument/2006/relationships/font" Target="fonts/DosisExtraLight-regular.fntdata"/><Relationship Id="rId12" Type="http://schemas.openxmlformats.org/officeDocument/2006/relationships/slide" Target="slides/slide7.xml"/><Relationship Id="rId56" Type="http://schemas.openxmlformats.org/officeDocument/2006/relationships/font" Target="fonts/REM-boldItalic.fntdata"/><Relationship Id="rId15" Type="http://schemas.openxmlformats.org/officeDocument/2006/relationships/slide" Target="slides/slide10.xml"/><Relationship Id="rId59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58" Type="http://schemas.openxmlformats.org/officeDocument/2006/relationships/font" Target="fonts/DosisExtra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hy-AM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f64f66dee_4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cf64f66dee_4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cf64f66dee_4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cf64f66dee_4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f64f66dee_4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cf64f66dee_4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f64f66dee_4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cf64f66dee_4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f64f66dee_4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cf64f66dee_4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cf64f66dee_4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cf64f66dee_4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cf64f66dee_4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cf64f66dee_4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cf64f66dee_4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cf64f66dee_4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3cf64f66dee_4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cf64f66dee_4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cf64f66dee_4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cf64f66dee_4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cf64f66dee_4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cf64f66dee_4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cf64f66dee_4_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cf64f66dee_4_1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cf64f66dee_4_1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cf64f66dee_4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cf64f66dee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cf64f66dee_4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cf64f66dee_4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f64f66dee_4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3cf64f66dee_4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cf64f66dee_4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cf64f66dee_4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cf64f66dee_4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cf64f66dee_4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cf64f66dee_4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cf64f66dee_4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cf64f66dee_4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3cf64f66dee_4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cf64f66dee_4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cf64f66dee_4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cf64f66dee_4_2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3cf64f66dee_4_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cf64f66dee_4_2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3cf64f66dee_4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cf64f66dee_4_2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3cf64f66dee_4_2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cf64f66dee_4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cf64f66dee_4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cf64f66dee_4_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3cf64f66dee_4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cf64f66dee_4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cf64f66dee_4_2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cf64f66dee_4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3cf64f66dee_4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cf64f66dee_4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cf64f66dee_4_2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cf64f66dee_4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cf64f66dee_4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3cf64f66dee_4_2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cf64f66dee_4_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3cf64f66dee_4_3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cf64f66dee_4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3cf64f66dee_4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cf64f66dee_4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3cf64f66dee_4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3cf64f66dee_4_3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cf64f66dee_4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g3cf64f66dee_4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f64f66dee_4_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0" name="Google Shape;140;g3cf64f66dee_4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cf64f66dee_4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7" name="Google Shape;147;g3cf64f66dee_4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f64f66dee_4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cf64f66dee_4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cf64f66dee_4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g3cf64f66dee_4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cf64f66dee_4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cf64f66dee_4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3"/>
          <p:cNvSpPr txBox="1"/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" type="subTitle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3E9F3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" name="Google Shape;22;p3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2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6" name="Google Shape;76;p42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4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4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4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/>
          <p:nvPr>
            <p:ph type="title"/>
          </p:nvPr>
        </p:nvSpPr>
        <p:spPr>
          <a:xfrm>
            <a:off x="3169295" y="991195"/>
            <a:ext cx="5853411" cy="1138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3575" lIns="53575" spcFirstLastPara="1" rIns="53575" wrap="square" tIns="535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" type="body"/>
          </p:nvPr>
        </p:nvSpPr>
        <p:spPr>
          <a:xfrm>
            <a:off x="3169295" y="2223492"/>
            <a:ext cx="5853411" cy="3315148"/>
          </a:xfrm>
          <a:prstGeom prst="rect">
            <a:avLst/>
          </a:prstGeom>
          <a:noFill/>
          <a:ln>
            <a:noFill/>
          </a:ln>
        </p:spPr>
        <p:txBody>
          <a:bodyPr anchorCtr="0" anchor="ctr" bIns="53575" lIns="53575" spcFirstLastPara="1" rIns="53575" wrap="square" tIns="53575">
            <a:normAutofit/>
          </a:bodyPr>
          <a:lstStyle>
            <a:lvl1pPr indent="-495300" lvl="0" marL="4572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/>
            </a:lvl1pPr>
            <a:lvl2pPr indent="-495300" lvl="1" marL="9144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/>
            </a:lvl2pPr>
            <a:lvl3pPr indent="-495300" lvl="2" marL="13716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/>
            </a:lvl3pPr>
            <a:lvl4pPr indent="-495300" lvl="3" marL="18288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/>
            </a:lvl4pPr>
            <a:lvl5pPr indent="-495300" lvl="4" marL="22860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2100"/>
            </a:lvl5pPr>
            <a:lvl6pPr indent="-228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indent="-228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indent="-228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indent="-228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6000700" y="5759648"/>
            <a:ext cx="187027" cy="523695"/>
          </a:xfrm>
          <a:prstGeom prst="rect">
            <a:avLst/>
          </a:prstGeom>
          <a:noFill/>
          <a:ln>
            <a:noFill/>
          </a:ln>
        </p:spPr>
        <p:txBody>
          <a:bodyPr anchorCtr="0" anchor="t" bIns="53575" lIns="53575" spcFirstLastPara="1" rIns="53575" wrap="square" tIns="53575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i="0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i="0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i="0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i="0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i="0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i="0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i="0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i="0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1" i="0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b="0" sz="59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3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8" name="Google Shape;48;p38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9" name="Google Shape;49;p3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9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39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6" name="Google Shape;56;p39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39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8" name="Google Shape;58;p3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9" name="Google Shape;69;p41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4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2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3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g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image" Target="../media/image17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13.jpg"/><Relationship Id="rId6" Type="http://schemas.openxmlformats.org/officeDocument/2006/relationships/image" Target="../media/image18.jpg"/><Relationship Id="rId7" Type="http://schemas.openxmlformats.org/officeDocument/2006/relationships/image" Target="../media/image23.jpg"/><Relationship Id="rId8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f64f66dee_4_12"/>
          <p:cNvSpPr txBox="1"/>
          <p:nvPr>
            <p:ph type="ctrTitle"/>
          </p:nvPr>
        </p:nvSpPr>
        <p:spPr>
          <a:xfrm>
            <a:off x="13228" y="830460"/>
            <a:ext cx="85953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</a:pPr>
            <a:r>
              <a:rPr lang="hy-AM" sz="6000"/>
              <a:t>Ինքնաճանաչում և ինքնավերլուծություն</a:t>
            </a:r>
            <a:endParaRPr sz="6000"/>
          </a:p>
        </p:txBody>
      </p:sp>
      <p:sp>
        <p:nvSpPr>
          <p:cNvPr id="97" name="Google Shape;97;g3cf64f66dee_4_12"/>
          <p:cNvSpPr txBox="1"/>
          <p:nvPr/>
        </p:nvSpPr>
        <p:spPr>
          <a:xfrm>
            <a:off x="3022600" y="3244334"/>
            <a:ext cx="612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y-AM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 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cf64f66dee_4_82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hy-AM" sz="3600"/>
              <a:t>Ուժեղ կողմերի վրա հիմնված մոտեցում</a:t>
            </a:r>
            <a:endParaRPr/>
          </a:p>
        </p:txBody>
      </p:sp>
      <p:sp>
        <p:nvSpPr>
          <p:cNvPr id="176" name="Google Shape;176;g3cf64f66dee_4_82"/>
          <p:cNvSpPr txBox="1"/>
          <p:nvPr/>
        </p:nvSpPr>
        <p:spPr>
          <a:xfrm>
            <a:off x="4022623" y="853896"/>
            <a:ext cx="60984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8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Ինչի</a:t>
            </a:r>
            <a:r>
              <a:rPr lang="hy-AM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՞</a:t>
            </a:r>
            <a:r>
              <a:rPr lang="hy-AM" sz="28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մասին ենք ավելի հաճախ խոսում տանը, դպրոցում, առօրյա կյանքում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8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8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Ուժեղ կողմերի,</a:t>
            </a:r>
            <a:r>
              <a:rPr lang="hy-AM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թե թույլ կողմերի։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8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Ի՞նչ է դա փոխում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WHAT ARE YOUR STRENGTHS AND WEAKNESSES?" id="177" name="Google Shape;177;g3cf64f66dee_4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4938" y="4277330"/>
            <a:ext cx="3713700" cy="2079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cf64f66dee_4_88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hy-AM" sz="3200"/>
              <a:t>Ուժեղ կողմերի վրա հիմնված մոտեցում </a:t>
            </a:r>
            <a:endParaRPr/>
          </a:p>
        </p:txBody>
      </p:sp>
      <p:sp>
        <p:nvSpPr>
          <p:cNvPr id="183" name="Google Shape;183;g3cf64f66dee_4_88"/>
          <p:cNvSpPr txBox="1"/>
          <p:nvPr/>
        </p:nvSpPr>
        <p:spPr>
          <a:xfrm>
            <a:off x="3701844" y="628233"/>
            <a:ext cx="74331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Ակնկալվող կրթական վերջնարդյունքներ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y-AM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կսովորեն, թե ինչ է «ուժեղ կողմերի վրա հիմնված մոտեցումը»։</a:t>
            </a:r>
            <a:endParaRPr/>
          </a:p>
          <a:p>
            <a:pPr indent="-342900" lvl="0" marL="342900" marR="0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y-AM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կծանոթանան VIA Character Strengths ուժեղ կողմերի դասակարգման մեթոդին։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y-AM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կսովորեն Գնահատող հարցում (Appreciative Inquiry) մեթոդը՝ ուժեղ կողմերը բացահայտելու համար։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4" name="Google Shape;184;g3cf64f66dee_4_88"/>
          <p:cNvSpPr txBox="1"/>
          <p:nvPr/>
        </p:nvSpPr>
        <p:spPr>
          <a:xfrm>
            <a:off x="3948880" y="4135679"/>
            <a:ext cx="7068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Գելլափ ընկերության կողմից 2020 թ. իրականացված հետազոտությունները ցույց են տալիս, որ մարդիկ, ովքեր ամեն օր օգտագործում են իրենց ուժեղ կողմերը, երեք անգամ ավելի բավարարված են կյանքով (Gallup, 2020)</a:t>
            </a:r>
            <a:r>
              <a:rPr lang="hy-AM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What Are Your Strengths (and Weaknesses): Tips &amp; Examples" id="185" name="Google Shape;185;g3cf64f66dee_4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2559" y="5295978"/>
            <a:ext cx="2677274" cy="1493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cf64f66dee_4_95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hy-AM" sz="3200"/>
              <a:t>Ուժեղ կողմեր</a:t>
            </a:r>
            <a:br>
              <a:rPr lang="hy-AM" sz="3200"/>
            </a:br>
            <a:br>
              <a:rPr lang="hy-AM" sz="3200"/>
            </a:br>
            <a:r>
              <a:rPr lang="hy-AM" sz="3200"/>
              <a:t>Արժեքներ գործողության մեջ </a:t>
            </a:r>
            <a:br>
              <a:rPr lang="hy-AM" sz="3200"/>
            </a:br>
            <a:br>
              <a:rPr lang="hy-AM" sz="3200"/>
            </a:br>
            <a:r>
              <a:rPr lang="hy-AM" sz="3200"/>
              <a:t>Values in Action</a:t>
            </a:r>
            <a:endParaRPr sz="3200"/>
          </a:p>
        </p:txBody>
      </p:sp>
      <p:pic>
        <p:nvPicPr>
          <p:cNvPr descr="正向教育研究室 Positive Education Laboratory" id="191" name="Google Shape;191;g3cf64f66dee_4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8071" y="803787"/>
            <a:ext cx="5464332" cy="5250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f64f66dee_4_100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3200">
                <a:solidFill>
                  <a:schemeClr val="lt1"/>
                </a:solidFill>
              </a:rPr>
              <a:t>Ուժեղ կողմեր</a:t>
            </a:r>
            <a:br>
              <a:rPr lang="hy-AM" sz="3200">
                <a:solidFill>
                  <a:schemeClr val="lt1"/>
                </a:solidFill>
              </a:rPr>
            </a:br>
            <a:br>
              <a:rPr lang="hy-AM" sz="3200">
                <a:solidFill>
                  <a:schemeClr val="lt1"/>
                </a:solidFill>
              </a:rPr>
            </a:br>
            <a:r>
              <a:rPr lang="hy-AM" sz="3200">
                <a:solidFill>
                  <a:schemeClr val="lt1"/>
                </a:solidFill>
              </a:rPr>
              <a:t>Արժեքներ գործողության մեջ </a:t>
            </a:r>
            <a:br>
              <a:rPr lang="hy-AM" sz="3200">
                <a:solidFill>
                  <a:schemeClr val="lt1"/>
                </a:solidFill>
              </a:rPr>
            </a:br>
            <a:br>
              <a:rPr lang="hy-AM" sz="3200">
                <a:solidFill>
                  <a:schemeClr val="lt1"/>
                </a:solidFill>
              </a:rPr>
            </a:br>
            <a:r>
              <a:rPr lang="hy-AM" sz="3200">
                <a:solidFill>
                  <a:schemeClr val="lt1"/>
                </a:solidFill>
              </a:rPr>
              <a:t>Values in Action</a:t>
            </a:r>
            <a:endParaRPr/>
          </a:p>
        </p:txBody>
      </p:sp>
      <p:sp>
        <p:nvSpPr>
          <p:cNvPr id="198" name="Google Shape;198;g3cf64f66dee_4_100"/>
          <p:cNvSpPr txBox="1"/>
          <p:nvPr>
            <p:ph idx="1" type="body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y-AM" sz="1500">
                <a:solidFill>
                  <a:srgbClr val="4F81BD"/>
                </a:solidFill>
                <a:latin typeface="REM"/>
                <a:ea typeface="REM"/>
                <a:cs typeface="REM"/>
                <a:sym typeface="REM"/>
              </a:rPr>
              <a:t>📘</a:t>
            </a:r>
            <a:r>
              <a:rPr b="1" lang="hy-AM" sz="1500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rPr>
              <a:t> Իմաստություն</a:t>
            </a:r>
            <a:endParaRPr b="1" sz="1500">
              <a:solidFill>
                <a:srgbClr val="4F81B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y-AM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Ստեղծարարություն, Հետաքրքրասիրություն, Ուսման սեր, Դատողություն, Հեռատեսություն։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y-AM" sz="1500">
                <a:solidFill>
                  <a:srgbClr val="4F81BD"/>
                </a:solidFill>
                <a:latin typeface="REM"/>
                <a:ea typeface="REM"/>
                <a:cs typeface="REM"/>
                <a:sym typeface="REM"/>
              </a:rPr>
              <a:t>🔥</a:t>
            </a:r>
            <a:r>
              <a:rPr b="1" lang="hy-AM" sz="1500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rPr>
              <a:t> Քաջություն</a:t>
            </a:r>
            <a:endParaRPr b="1" sz="1500">
              <a:solidFill>
                <a:srgbClr val="4F81B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y-AM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Խիզախություն, Ազնվություն, Համառություն, Եռանդ։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y-AM" sz="1500">
                <a:solidFill>
                  <a:srgbClr val="4F81BD"/>
                </a:solidFill>
                <a:latin typeface="REM"/>
                <a:ea typeface="REM"/>
                <a:cs typeface="REM"/>
                <a:sym typeface="REM"/>
              </a:rPr>
              <a:t>💞</a:t>
            </a:r>
            <a:r>
              <a:rPr b="1" lang="hy-AM" sz="1500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rPr>
              <a:t> Մարդասիրություն</a:t>
            </a:r>
            <a:endParaRPr b="1" sz="1500">
              <a:solidFill>
                <a:srgbClr val="4F81B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y-AM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Բարություն, Սեր, Սոցիալական խելամտություն։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y-AM" sz="1500">
                <a:solidFill>
                  <a:srgbClr val="4F81BD"/>
                </a:solidFill>
                <a:latin typeface="REM"/>
                <a:ea typeface="REM"/>
                <a:cs typeface="REM"/>
                <a:sym typeface="REM"/>
              </a:rPr>
              <a:t>⚖️</a:t>
            </a:r>
            <a:r>
              <a:rPr b="1" lang="hy-AM" sz="1500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rPr>
              <a:t> Արդարություն</a:t>
            </a:r>
            <a:endParaRPr b="1" sz="1500">
              <a:solidFill>
                <a:srgbClr val="4F81B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y-AM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Արդարամտություն, Առաջնորդություն, Թիմային աշխատանք։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y-AM" sz="1500">
                <a:solidFill>
                  <a:srgbClr val="4F81BD"/>
                </a:solidFill>
                <a:latin typeface="REM"/>
                <a:ea typeface="REM"/>
                <a:cs typeface="REM"/>
                <a:sym typeface="REM"/>
              </a:rPr>
              <a:t>🌿</a:t>
            </a:r>
            <a:r>
              <a:rPr b="1" lang="hy-AM" sz="1500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rPr>
              <a:t> Չափավորություն</a:t>
            </a:r>
            <a:endParaRPr b="1" sz="1500">
              <a:solidFill>
                <a:srgbClr val="4F81B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y-AM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Ներողամտություն, Խոնարհություն, Զգուշավորություն, Ինքնակառավարում։</a:t>
            </a:r>
            <a:endParaRPr sz="15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y-AM" sz="1500">
                <a:solidFill>
                  <a:srgbClr val="4F81BD"/>
                </a:solidFill>
                <a:latin typeface="REM"/>
                <a:ea typeface="REM"/>
                <a:cs typeface="REM"/>
                <a:sym typeface="REM"/>
              </a:rPr>
              <a:t>✨</a:t>
            </a:r>
            <a:r>
              <a:rPr b="1" lang="hy-AM" sz="1500">
                <a:solidFill>
                  <a:srgbClr val="4F81BD"/>
                </a:solidFill>
                <a:latin typeface="Tahoma"/>
                <a:ea typeface="Tahoma"/>
                <a:cs typeface="Tahoma"/>
                <a:sym typeface="Tahoma"/>
              </a:rPr>
              <a:t> Տրանսցենդենցիա</a:t>
            </a:r>
            <a:endParaRPr b="1" sz="1500">
              <a:solidFill>
                <a:srgbClr val="4F81B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hy-AM" sz="1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Գեղեցկության գնահատում, Երախտագիտություն, Հույս, Հումոր, Հոգևորություն։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f64f66dee_4_106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hy-AM"/>
              <a:t>Գնահատող հարցում</a:t>
            </a:r>
            <a:endParaRPr/>
          </a:p>
        </p:txBody>
      </p:sp>
      <p:grpSp>
        <p:nvGrpSpPr>
          <p:cNvPr id="204" name="Google Shape;204;g3cf64f66dee_4_106"/>
          <p:cNvGrpSpPr/>
          <p:nvPr/>
        </p:nvGrpSpPr>
        <p:grpSpPr>
          <a:xfrm>
            <a:off x="3628574" y="1694324"/>
            <a:ext cx="7752291" cy="3469365"/>
            <a:chOff x="471" y="1261067"/>
            <a:chExt cx="7752291" cy="3469365"/>
          </a:xfrm>
        </p:grpSpPr>
        <p:sp>
          <p:nvSpPr>
            <p:cNvPr id="205" name="Google Shape;205;g3cf64f66dee_4_106"/>
            <p:cNvSpPr/>
            <p:nvPr/>
          </p:nvSpPr>
          <p:spPr>
            <a:xfrm rot="5400000">
              <a:off x="481971" y="2099566"/>
              <a:ext cx="1450200" cy="2413200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3194BA"/>
            </a:solidFill>
            <a:ln cap="flat" cmpd="sng" w="10775">
              <a:solidFill>
                <a:srgbClr val="319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g3cf64f66dee_4_106"/>
            <p:cNvSpPr/>
            <p:nvPr/>
          </p:nvSpPr>
          <p:spPr>
            <a:xfrm>
              <a:off x="239776" y="2820632"/>
              <a:ext cx="2178600" cy="19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g3cf64f66dee_4_106"/>
            <p:cNvSpPr txBox="1"/>
            <p:nvPr/>
          </p:nvSpPr>
          <p:spPr>
            <a:xfrm>
              <a:off x="239776" y="2820632"/>
              <a:ext cx="2178600" cy="19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hy-AM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Իրավիճակ</a:t>
              </a:r>
              <a:endParaRPr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Char char="•"/>
              </a:pPr>
              <a:r>
                <a:rPr b="0" i="0" lang="hy-AM" sz="1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Երբ եք  հատկապես մոտիվացված և վստահ զգացել Ձեզ</a:t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Char char="•"/>
              </a:pPr>
              <a:r>
                <a:rPr b="0" i="0" lang="hy-AM" sz="1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Ինչ աշխատանք/հանձնարարություն կատարելիս</a:t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8" name="Google Shape;208;g3cf64f66dee_4_106"/>
            <p:cNvSpPr/>
            <p:nvPr/>
          </p:nvSpPr>
          <p:spPr>
            <a:xfrm>
              <a:off x="2007426" y="1921909"/>
              <a:ext cx="411000" cy="411000"/>
            </a:xfrm>
            <a:prstGeom prst="triangle">
              <a:avLst>
                <a:gd fmla="val 100000" name="adj"/>
              </a:avLst>
            </a:prstGeom>
            <a:solidFill>
              <a:srgbClr val="3194BA"/>
            </a:solidFill>
            <a:ln cap="flat" cmpd="sng" w="10775">
              <a:solidFill>
                <a:srgbClr val="319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g3cf64f66dee_4_106"/>
            <p:cNvSpPr/>
            <p:nvPr/>
          </p:nvSpPr>
          <p:spPr>
            <a:xfrm rot="5400000">
              <a:off x="3149164" y="1439567"/>
              <a:ext cx="1450200" cy="2413200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3194BA"/>
            </a:solidFill>
            <a:ln cap="flat" cmpd="sng" w="10775">
              <a:solidFill>
                <a:srgbClr val="319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g3cf64f66dee_4_106"/>
            <p:cNvSpPr/>
            <p:nvPr/>
          </p:nvSpPr>
          <p:spPr>
            <a:xfrm>
              <a:off x="2906969" y="2160632"/>
              <a:ext cx="2178600" cy="19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g3cf64f66dee_4_106"/>
            <p:cNvSpPr txBox="1"/>
            <p:nvPr/>
          </p:nvSpPr>
          <p:spPr>
            <a:xfrm>
              <a:off x="2906969" y="2160632"/>
              <a:ext cx="2178600" cy="19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hy-AM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Հմտություն</a:t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Char char="•"/>
              </a:pPr>
              <a:r>
                <a:rPr b="0" i="0" lang="hy-AM" sz="1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Ինչ հմտություն եք կիրառել</a:t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Char char="•"/>
              </a:pPr>
              <a:r>
                <a:rPr b="0" i="0" lang="hy-AM" sz="1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Ինչ ուժեղ կողմեր եք դրսևորել</a:t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2" name="Google Shape;212;g3cf64f66dee_4_106"/>
            <p:cNvSpPr/>
            <p:nvPr/>
          </p:nvSpPr>
          <p:spPr>
            <a:xfrm>
              <a:off x="4674619" y="1261909"/>
              <a:ext cx="411000" cy="411000"/>
            </a:xfrm>
            <a:prstGeom prst="triangle">
              <a:avLst>
                <a:gd fmla="val 100000" name="adj"/>
              </a:avLst>
            </a:prstGeom>
            <a:solidFill>
              <a:srgbClr val="3194BA"/>
            </a:solidFill>
            <a:ln cap="flat" cmpd="sng" w="10775">
              <a:solidFill>
                <a:srgbClr val="319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g3cf64f66dee_4_106"/>
            <p:cNvSpPr/>
            <p:nvPr/>
          </p:nvSpPr>
          <p:spPr>
            <a:xfrm rot="5400000">
              <a:off x="5816358" y="779567"/>
              <a:ext cx="1450200" cy="2413200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3194BA"/>
            </a:solidFill>
            <a:ln cap="flat" cmpd="sng" w="10775">
              <a:solidFill>
                <a:srgbClr val="3194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g3cf64f66dee_4_106"/>
            <p:cNvSpPr/>
            <p:nvPr/>
          </p:nvSpPr>
          <p:spPr>
            <a:xfrm>
              <a:off x="5574162" y="1500633"/>
              <a:ext cx="2178600" cy="19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g3cf64f66dee_4_106"/>
            <p:cNvSpPr txBox="1"/>
            <p:nvPr/>
          </p:nvSpPr>
          <p:spPr>
            <a:xfrm>
              <a:off x="5574162" y="1500633"/>
              <a:ext cx="2178600" cy="190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r>
                <a:rPr lang="hy-AM" sz="2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Ապագա կիրառում</a:t>
              </a:r>
              <a:endParaRPr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Char char="•"/>
              </a:pPr>
              <a:r>
                <a:rPr b="0" i="0" lang="hy-AM" sz="1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Ինչպես կարող եք ապագայում դա կիրառել</a:t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171450" lvl="1" marL="171450" marR="0" rtl="0" algn="just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rbel"/>
                <a:buChar char="•"/>
              </a:pPr>
              <a:r>
                <a:rPr b="0" i="0" lang="hy-AM" sz="1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Ինչպես դա կարող է օգնել Ձեզ ապագա կարիերայում</a:t>
              </a:r>
              <a:endPara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cf64f66dee_4_122"/>
          <p:cNvSpPr txBox="1"/>
          <p:nvPr>
            <p:ph type="ctrTitle"/>
          </p:nvPr>
        </p:nvSpPr>
        <p:spPr>
          <a:xfrm>
            <a:off x="13228" y="830459"/>
            <a:ext cx="9116100" cy="42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</a:pPr>
            <a:r>
              <a:rPr lang="hy-AM" sz="6000"/>
              <a:t>Դաս 3. </a:t>
            </a:r>
            <a:br>
              <a:rPr lang="hy-AM" sz="6000"/>
            </a:br>
            <a:r>
              <a:rPr lang="hy-AM" sz="6000"/>
              <a:t>Անձի առանցքային արժեքներ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cf64f66dee_4_126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hy-AM"/>
              <a:t>Անձի առանցքային արժեքներ և անձնական բրենդ </a:t>
            </a:r>
            <a:endParaRPr/>
          </a:p>
        </p:txBody>
      </p:sp>
      <p:sp>
        <p:nvSpPr>
          <p:cNvPr id="226" name="Google Shape;226;g3cf64f66dee_4_126"/>
          <p:cNvSpPr txBox="1"/>
          <p:nvPr/>
        </p:nvSpPr>
        <p:spPr>
          <a:xfrm>
            <a:off x="3741781" y="1293583"/>
            <a:ext cx="7407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Ակնկալվող կրթական վերջնարդյունքներ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</a:t>
            </a:r>
            <a:r>
              <a:rPr lang="hy-AM" sz="1800">
                <a:latin typeface="Merriweather"/>
                <a:ea typeface="Merriweather"/>
                <a:cs typeface="Merriweather"/>
                <a:sym typeface="Merriweather"/>
              </a:rPr>
              <a:t>ակերտները կձևակերպեն սեփական առանցքային արժեքները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•"/>
            </a:pPr>
            <a:r>
              <a:rPr lang="hy-AM" sz="1800">
                <a:latin typeface="Merriweather"/>
                <a:ea typeface="Merriweather"/>
                <a:cs typeface="Merriweather"/>
                <a:sym typeface="Merriweather"/>
              </a:rPr>
              <a:t>Աշակերտները կվերլուծեն, թե ինչպես են իրենց արժեքներն արտահայտվում իրենց գործողություններում։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7" name="Google Shape;227;g3cf64f66dee_4_126"/>
          <p:cNvSpPr txBox="1"/>
          <p:nvPr/>
        </p:nvSpPr>
        <p:spPr>
          <a:xfrm>
            <a:off x="4155675" y="2906211"/>
            <a:ext cx="6098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y-AM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Ինչն է ամենակարևորը Ձեր  կյանքում</a:t>
            </a:r>
            <a:r>
              <a:rPr b="1" lang="hy-AM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1"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Values: A Foundation for Sustainable Thinking — Creating Meaning" id="228" name="Google Shape;228;g3cf64f66dee_4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4042559"/>
            <a:ext cx="2445774" cy="244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cf64f66dee_4_133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hy-AM" sz="3200"/>
              <a:t>Որն է ամենակարևոր արժեքը</a:t>
            </a:r>
            <a:endParaRPr sz="3200"/>
          </a:p>
        </p:txBody>
      </p:sp>
      <p:sp>
        <p:nvSpPr>
          <p:cNvPr id="234" name="Google Shape;234;g3cf64f66dee_4_133"/>
          <p:cNvSpPr txBox="1"/>
          <p:nvPr/>
        </p:nvSpPr>
        <p:spPr>
          <a:xfrm>
            <a:off x="3712607" y="705137"/>
            <a:ext cx="8241000" cy="59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Անձնական զարգացում, Անկախություն, Արդարություն, Ազատություն, Բարություն, Բարոյականություն, Գործակցություն, Դիմացկունություն, Երախտագիտություն, Զարգացում, Հավատարմություն, Համագործակցություն, Համեստություն, Հաստատակամություն, Հարգանք, Համառություն, Խիզախություն, Իմաստություն, Նպատակասլացություն, Սիրո ուժ, Ստեղծարարություն, Թափանցիկություն, Տրամաբանություն, Ուսում և գիտելիք, Ընտանիք, Ընդունում, Հավասարություն, Հումոր, Հոգատարություն, Հավատ, Աջակցություն, Խաղաղություն, Ազնվություն, Ճշմարտություն, Արժանապատվություն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f64f66dee_4_138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3300"/>
              <a:t>Առանցքային արժեքի սահմանում</a:t>
            </a:r>
            <a:endParaRPr sz="3300"/>
          </a:p>
        </p:txBody>
      </p:sp>
      <p:sp>
        <p:nvSpPr>
          <p:cNvPr id="241" name="Google Shape;241;g3cf64f66dee_4_138"/>
          <p:cNvSpPr txBox="1"/>
          <p:nvPr/>
        </p:nvSpPr>
        <p:spPr>
          <a:xfrm>
            <a:off x="3655388" y="1462425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1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g3cf64f66dee_4_138"/>
          <p:cNvSpPr txBox="1"/>
          <p:nvPr/>
        </p:nvSpPr>
        <p:spPr>
          <a:xfrm>
            <a:off x="5208000" y="1455997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2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g3cf64f66dee_4_138"/>
          <p:cNvSpPr txBox="1"/>
          <p:nvPr/>
        </p:nvSpPr>
        <p:spPr>
          <a:xfrm>
            <a:off x="6894038" y="1455997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3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4" name="Google Shape;244;g3cf64f66dee_4_138"/>
          <p:cNvSpPr txBox="1"/>
          <p:nvPr/>
        </p:nvSpPr>
        <p:spPr>
          <a:xfrm>
            <a:off x="8515525" y="1462422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4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5" name="Google Shape;245;g3cf64f66dee_4_138"/>
          <p:cNvSpPr txBox="1"/>
          <p:nvPr/>
        </p:nvSpPr>
        <p:spPr>
          <a:xfrm>
            <a:off x="10132700" y="1455997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5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46" name="Google Shape;246;g3cf64f66dee_4_138"/>
          <p:cNvCxnSpPr>
            <a:stCxn id="241" idx="2"/>
          </p:cNvCxnSpPr>
          <p:nvPr/>
        </p:nvCxnSpPr>
        <p:spPr>
          <a:xfrm>
            <a:off x="4543388" y="1924425"/>
            <a:ext cx="6903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g3cf64f66dee_4_138"/>
          <p:cNvCxnSpPr>
            <a:stCxn id="242" idx="2"/>
          </p:cNvCxnSpPr>
          <p:nvPr/>
        </p:nvCxnSpPr>
        <p:spPr>
          <a:xfrm flipH="1">
            <a:off x="5493300" y="1917997"/>
            <a:ext cx="602700" cy="612900"/>
          </a:xfrm>
          <a:prstGeom prst="straightConnector1">
            <a:avLst/>
          </a:prstGeom>
          <a:noFill/>
          <a:ln cap="flat" cmpd="sng" w="9525">
            <a:solidFill>
              <a:srgbClr val="3735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g3cf64f66dee_4_138"/>
          <p:cNvCxnSpPr/>
          <p:nvPr/>
        </p:nvCxnSpPr>
        <p:spPr>
          <a:xfrm flipH="1">
            <a:off x="7004413" y="1917997"/>
            <a:ext cx="602700" cy="612900"/>
          </a:xfrm>
          <a:prstGeom prst="straightConnector1">
            <a:avLst/>
          </a:prstGeom>
          <a:noFill/>
          <a:ln cap="flat" cmpd="sng" w="9525">
            <a:solidFill>
              <a:srgbClr val="3735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g3cf64f66dee_4_138"/>
          <p:cNvCxnSpPr/>
          <p:nvPr/>
        </p:nvCxnSpPr>
        <p:spPr>
          <a:xfrm flipH="1">
            <a:off x="8647963" y="1921122"/>
            <a:ext cx="602700" cy="612900"/>
          </a:xfrm>
          <a:prstGeom prst="straightConnector1">
            <a:avLst/>
          </a:prstGeom>
          <a:noFill/>
          <a:ln cap="flat" cmpd="sng" w="9525">
            <a:solidFill>
              <a:srgbClr val="3735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g3cf64f66dee_4_138"/>
          <p:cNvCxnSpPr>
            <a:stCxn id="245" idx="2"/>
          </p:cNvCxnSpPr>
          <p:nvPr/>
        </p:nvCxnSpPr>
        <p:spPr>
          <a:xfrm flipH="1">
            <a:off x="10291400" y="1917997"/>
            <a:ext cx="729300" cy="612900"/>
          </a:xfrm>
          <a:prstGeom prst="straightConnector1">
            <a:avLst/>
          </a:prstGeom>
          <a:noFill/>
          <a:ln cap="flat" cmpd="sng" w="9525">
            <a:solidFill>
              <a:srgbClr val="3735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g3cf64f66dee_4_138"/>
          <p:cNvCxnSpPr/>
          <p:nvPr/>
        </p:nvCxnSpPr>
        <p:spPr>
          <a:xfrm>
            <a:off x="6129775" y="1924425"/>
            <a:ext cx="6903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Google Shape;252;g3cf64f66dee_4_138"/>
          <p:cNvCxnSpPr/>
          <p:nvPr/>
        </p:nvCxnSpPr>
        <p:spPr>
          <a:xfrm>
            <a:off x="7716163" y="1921300"/>
            <a:ext cx="6903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g3cf64f66dee_4_138"/>
          <p:cNvCxnSpPr/>
          <p:nvPr/>
        </p:nvCxnSpPr>
        <p:spPr>
          <a:xfrm>
            <a:off x="9425938" y="1924425"/>
            <a:ext cx="6903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g3cf64f66dee_4_138"/>
          <p:cNvSpPr txBox="1"/>
          <p:nvPr/>
        </p:nvSpPr>
        <p:spPr>
          <a:xfrm>
            <a:off x="6047688" y="2627075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7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5" name="Google Shape;255;g3cf64f66dee_4_138"/>
          <p:cNvSpPr txBox="1"/>
          <p:nvPr/>
        </p:nvSpPr>
        <p:spPr>
          <a:xfrm>
            <a:off x="7823688" y="2627075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8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6" name="Google Shape;256;g3cf64f66dee_4_138"/>
          <p:cNvSpPr txBox="1"/>
          <p:nvPr/>
        </p:nvSpPr>
        <p:spPr>
          <a:xfrm>
            <a:off x="9353563" y="2627075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9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7" name="Google Shape;257;g3cf64f66dee_4_138"/>
          <p:cNvSpPr txBox="1"/>
          <p:nvPr/>
        </p:nvSpPr>
        <p:spPr>
          <a:xfrm>
            <a:off x="4452913" y="2627075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6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58" name="Google Shape;258;g3cf64f66dee_4_138"/>
          <p:cNvCxnSpPr/>
          <p:nvPr/>
        </p:nvCxnSpPr>
        <p:spPr>
          <a:xfrm>
            <a:off x="5233688" y="3121225"/>
            <a:ext cx="6903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g3cf64f66dee_4_138"/>
          <p:cNvCxnSpPr/>
          <p:nvPr/>
        </p:nvCxnSpPr>
        <p:spPr>
          <a:xfrm>
            <a:off x="8604163" y="3121225"/>
            <a:ext cx="6903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g3cf64f66dee_4_138"/>
          <p:cNvCxnSpPr/>
          <p:nvPr/>
        </p:nvCxnSpPr>
        <p:spPr>
          <a:xfrm>
            <a:off x="6918925" y="3089075"/>
            <a:ext cx="6903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g3cf64f66dee_4_138"/>
          <p:cNvCxnSpPr/>
          <p:nvPr/>
        </p:nvCxnSpPr>
        <p:spPr>
          <a:xfrm flipH="1">
            <a:off x="6120113" y="3117922"/>
            <a:ext cx="602700" cy="612900"/>
          </a:xfrm>
          <a:prstGeom prst="straightConnector1">
            <a:avLst/>
          </a:prstGeom>
          <a:noFill/>
          <a:ln cap="flat" cmpd="sng" w="9525">
            <a:solidFill>
              <a:srgbClr val="3735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g3cf64f66dee_4_138"/>
          <p:cNvCxnSpPr/>
          <p:nvPr/>
        </p:nvCxnSpPr>
        <p:spPr>
          <a:xfrm flipH="1">
            <a:off x="7957263" y="3122547"/>
            <a:ext cx="602700" cy="612900"/>
          </a:xfrm>
          <a:prstGeom prst="straightConnector1">
            <a:avLst/>
          </a:prstGeom>
          <a:noFill/>
          <a:ln cap="flat" cmpd="sng" w="9525">
            <a:solidFill>
              <a:srgbClr val="3735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g3cf64f66dee_4_138"/>
          <p:cNvCxnSpPr/>
          <p:nvPr/>
        </p:nvCxnSpPr>
        <p:spPr>
          <a:xfrm flipH="1">
            <a:off x="9599688" y="3085772"/>
            <a:ext cx="602700" cy="612900"/>
          </a:xfrm>
          <a:prstGeom prst="straightConnector1">
            <a:avLst/>
          </a:prstGeom>
          <a:noFill/>
          <a:ln cap="flat" cmpd="sng" w="9525">
            <a:solidFill>
              <a:srgbClr val="37354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4" name="Google Shape;264;g3cf64f66dee_4_138"/>
          <p:cNvSpPr txBox="1"/>
          <p:nvPr/>
        </p:nvSpPr>
        <p:spPr>
          <a:xfrm>
            <a:off x="5207988" y="3759675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10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g3cf64f66dee_4_138"/>
          <p:cNvSpPr txBox="1"/>
          <p:nvPr/>
        </p:nvSpPr>
        <p:spPr>
          <a:xfrm>
            <a:off x="6983988" y="3768925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11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g3cf64f66dee_4_138"/>
          <p:cNvSpPr txBox="1"/>
          <p:nvPr/>
        </p:nvSpPr>
        <p:spPr>
          <a:xfrm>
            <a:off x="8670038" y="3759675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12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67" name="Google Shape;267;g3cf64f66dee_4_138"/>
          <p:cNvCxnSpPr/>
          <p:nvPr/>
        </p:nvCxnSpPr>
        <p:spPr>
          <a:xfrm>
            <a:off x="6129763" y="4221675"/>
            <a:ext cx="6903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g3cf64f66dee_4_138"/>
          <p:cNvCxnSpPr/>
          <p:nvPr/>
        </p:nvCxnSpPr>
        <p:spPr>
          <a:xfrm>
            <a:off x="7849188" y="4264400"/>
            <a:ext cx="690300" cy="6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g3cf64f66dee_4_138"/>
          <p:cNvCxnSpPr/>
          <p:nvPr/>
        </p:nvCxnSpPr>
        <p:spPr>
          <a:xfrm flipH="1">
            <a:off x="7033275" y="4224671"/>
            <a:ext cx="602700" cy="612900"/>
          </a:xfrm>
          <a:prstGeom prst="straightConnector1">
            <a:avLst/>
          </a:prstGeom>
          <a:noFill/>
          <a:ln cap="flat" cmpd="sng" w="9525">
            <a:solidFill>
              <a:srgbClr val="37354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g3cf64f66dee_4_138"/>
          <p:cNvCxnSpPr/>
          <p:nvPr/>
        </p:nvCxnSpPr>
        <p:spPr>
          <a:xfrm flipH="1">
            <a:off x="8823238" y="4253822"/>
            <a:ext cx="602700" cy="612900"/>
          </a:xfrm>
          <a:prstGeom prst="straightConnector1">
            <a:avLst/>
          </a:prstGeom>
          <a:noFill/>
          <a:ln cap="flat" cmpd="sng" w="9525">
            <a:solidFill>
              <a:srgbClr val="37354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1" name="Google Shape;271;g3cf64f66dee_4_138"/>
          <p:cNvSpPr txBox="1"/>
          <p:nvPr/>
        </p:nvSpPr>
        <p:spPr>
          <a:xfrm>
            <a:off x="5923988" y="4910775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13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2" name="Google Shape;272;g3cf64f66dee_4_138"/>
          <p:cNvSpPr txBox="1"/>
          <p:nvPr/>
        </p:nvSpPr>
        <p:spPr>
          <a:xfrm>
            <a:off x="7957263" y="4933586"/>
            <a:ext cx="1776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Արժեք 14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273" name="Google Shape;273;g3cf64f66dee_4_138"/>
          <p:cNvCxnSpPr/>
          <p:nvPr/>
        </p:nvCxnSpPr>
        <p:spPr>
          <a:xfrm>
            <a:off x="6989463" y="5366875"/>
            <a:ext cx="713100" cy="70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g3cf64f66dee_4_138"/>
          <p:cNvCxnSpPr/>
          <p:nvPr/>
        </p:nvCxnSpPr>
        <p:spPr>
          <a:xfrm flipH="1">
            <a:off x="7871975" y="5403962"/>
            <a:ext cx="653400" cy="693300"/>
          </a:xfrm>
          <a:prstGeom prst="straightConnector1">
            <a:avLst/>
          </a:prstGeom>
          <a:noFill/>
          <a:ln cap="flat" cmpd="sng" w="9525">
            <a:solidFill>
              <a:srgbClr val="37354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g3cf64f66dee_4_138"/>
          <p:cNvSpPr txBox="1"/>
          <p:nvPr/>
        </p:nvSpPr>
        <p:spPr>
          <a:xfrm>
            <a:off x="5923999" y="6105625"/>
            <a:ext cx="3320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Առանցքային արժեք</a:t>
            </a:r>
            <a:endParaRPr sz="2000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cf64f66dee_4_178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y-AM"/>
              <a:t>Արժեքների դրսևորում</a:t>
            </a:r>
            <a:endParaRPr/>
          </a:p>
        </p:txBody>
      </p:sp>
      <p:graphicFrame>
        <p:nvGraphicFramePr>
          <p:cNvPr id="282" name="Google Shape;282;g3cf64f66dee_4_178"/>
          <p:cNvGraphicFramePr/>
          <p:nvPr/>
        </p:nvGraphicFramePr>
        <p:xfrm>
          <a:off x="3623500" y="103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{D52ED458-1180-4985-8CDE-C992FB074372}</a:tableStyleId>
              </a:tblPr>
              <a:tblGrid>
                <a:gridCol w="3923525"/>
                <a:gridCol w="3923525"/>
              </a:tblGrid>
              <a:tr h="89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y-AM" sz="2000"/>
                        <a:t>Արժեք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y-AM" sz="2000"/>
                        <a:t>Ինչպես է դրսևորվում արժեքը առօրյա կյանքում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899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y-AM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1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y-AM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1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y-AM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81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y-AM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f64f66dee_4_17"/>
          <p:cNvSpPr txBox="1"/>
          <p:nvPr>
            <p:ph idx="12" type="sldNum"/>
          </p:nvPr>
        </p:nvSpPr>
        <p:spPr>
          <a:xfrm>
            <a:off x="122041" y="629360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y-AM"/>
              <a:t>‹#›</a:t>
            </a:fld>
            <a:endParaRPr/>
          </a:p>
        </p:txBody>
      </p:sp>
      <p:sp>
        <p:nvSpPr>
          <p:cNvPr id="103" name="Google Shape;103;g3cf64f66dee_4_17"/>
          <p:cNvSpPr txBox="1"/>
          <p:nvPr>
            <p:ph idx="4294967295" type="ctrTitle"/>
          </p:nvPr>
        </p:nvSpPr>
        <p:spPr>
          <a:xfrm>
            <a:off x="3988474" y="125025"/>
            <a:ext cx="65157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sis ExtraLight"/>
              <a:buNone/>
            </a:pPr>
            <a:r>
              <a:rPr b="0" i="0" lang="hy-AM" sz="3600" u="none" cap="none" strike="noStrik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Դասընթացի կառուցվածքը</a:t>
            </a:r>
            <a:endParaRPr b="0" i="0" sz="3600" u="none" cap="none" strike="noStrike">
              <a:solidFill>
                <a:schemeClr val="dk1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descr="Ideas about Leadership" id="104" name="Google Shape;104;g3cf64f66dee_4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7291" y="-102268"/>
            <a:ext cx="4093790" cy="7062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g3cf64f66dee_4_17"/>
          <p:cNvGrpSpPr/>
          <p:nvPr/>
        </p:nvGrpSpPr>
        <p:grpSpPr>
          <a:xfrm>
            <a:off x="4524942" y="1313153"/>
            <a:ext cx="6454071" cy="5242727"/>
            <a:chOff x="1109540" y="87"/>
            <a:chExt cx="6454071" cy="5242727"/>
          </a:xfrm>
        </p:grpSpPr>
        <p:sp>
          <p:nvSpPr>
            <p:cNvPr id="106" name="Google Shape;106;g3cf64f66dee_4_17"/>
            <p:cNvSpPr/>
            <p:nvPr/>
          </p:nvSpPr>
          <p:spPr>
            <a:xfrm>
              <a:off x="3110966" y="87"/>
              <a:ext cx="2544000" cy="917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g3cf64f66dee_4_17"/>
            <p:cNvSpPr txBox="1"/>
            <p:nvPr/>
          </p:nvSpPr>
          <p:spPr>
            <a:xfrm>
              <a:off x="3155751" y="44872"/>
              <a:ext cx="2454300" cy="8280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hy-AM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r>
                <a:rPr b="1" lang="hy-AM" sz="16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Ինքնաճանաչման և ինքնագնահատման էությունը և կարևորությունը </a:t>
              </a:r>
              <a:endPara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3cf64f66dee_4_17"/>
            <p:cNvSpPr/>
            <p:nvPr/>
          </p:nvSpPr>
          <p:spPr>
            <a:xfrm>
              <a:off x="2220246" y="458803"/>
              <a:ext cx="4325400" cy="4325400"/>
            </a:xfrm>
            <a:custGeom>
              <a:rect b="b" l="l" r="r" t="t"/>
              <a:pathLst>
                <a:path extrusionOk="0" h="120000" w="120000">
                  <a:moveTo>
                    <a:pt x="95361" y="11527"/>
                  </a:moveTo>
                  <a:cubicBezTo>
                    <a:pt x="97730" y="13255"/>
                    <a:pt x="99969" y="15155"/>
                    <a:pt x="102061" y="17211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g3cf64f66dee_4_17"/>
            <p:cNvSpPr/>
            <p:nvPr/>
          </p:nvSpPr>
          <p:spPr>
            <a:xfrm>
              <a:off x="4966646" y="1081418"/>
              <a:ext cx="2578500" cy="917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g3cf64f66dee_4_17"/>
            <p:cNvSpPr txBox="1"/>
            <p:nvPr/>
          </p:nvSpPr>
          <p:spPr>
            <a:xfrm>
              <a:off x="5011431" y="1126203"/>
              <a:ext cx="2488800" cy="8280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hy-AM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r>
                <a:rPr b="1" lang="hy-AM" sz="16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b="1" lang="hy-AM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Ո</a:t>
              </a:r>
              <a:r>
                <a:rPr b="1" lang="hy-AM" sz="16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ւժեղ կողմերի վրա հիմնված մոտեցում</a:t>
              </a:r>
              <a:endParaRPr b="1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3cf64f66dee_4_17"/>
            <p:cNvSpPr/>
            <p:nvPr/>
          </p:nvSpPr>
          <p:spPr>
            <a:xfrm>
              <a:off x="2220963" y="461184"/>
              <a:ext cx="4325400" cy="4325400"/>
            </a:xfrm>
            <a:custGeom>
              <a:rect b="b" l="l" r="r" t="t"/>
              <a:pathLst>
                <a:path extrusionOk="0" h="120000" w="120000">
                  <a:moveTo>
                    <a:pt x="117536" y="42983"/>
                  </a:moveTo>
                  <a:cubicBezTo>
                    <a:pt x="120724" y="53763"/>
                    <a:pt x="120820" y="65222"/>
                    <a:pt x="117812" y="76054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g3cf64f66dee_4_17"/>
            <p:cNvSpPr/>
            <p:nvPr/>
          </p:nvSpPr>
          <p:spPr>
            <a:xfrm>
              <a:off x="4985111" y="3214212"/>
              <a:ext cx="2578500" cy="917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g3cf64f66dee_4_17"/>
            <p:cNvSpPr txBox="1"/>
            <p:nvPr/>
          </p:nvSpPr>
          <p:spPr>
            <a:xfrm>
              <a:off x="5029896" y="3258997"/>
              <a:ext cx="2488800" cy="8280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Merriweather"/>
                <a:buNone/>
              </a:pPr>
              <a:r>
                <a:rPr b="1" lang="hy-AM" sz="16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3</a:t>
              </a:r>
              <a:r>
                <a:rPr b="1" lang="hy-AM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b="1" lang="hy-AM" sz="16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Անձի առանցքային արժեքներ</a:t>
              </a:r>
              <a:endParaRPr/>
            </a:p>
          </p:txBody>
        </p:sp>
        <p:sp>
          <p:nvSpPr>
            <p:cNvPr id="114" name="Google Shape;114;g3cf64f66dee_4_17"/>
            <p:cNvSpPr/>
            <p:nvPr/>
          </p:nvSpPr>
          <p:spPr>
            <a:xfrm>
              <a:off x="2225055" y="455800"/>
              <a:ext cx="4325400" cy="4325400"/>
            </a:xfrm>
            <a:custGeom>
              <a:rect b="b" l="l" r="r" t="t"/>
              <a:pathLst>
                <a:path extrusionOk="0" h="120000" w="120000">
                  <a:moveTo>
                    <a:pt x="102767" y="102083"/>
                  </a:moveTo>
                  <a:cubicBezTo>
                    <a:pt x="99480" y="105423"/>
                    <a:pt x="95813" y="108367"/>
                    <a:pt x="91841" y="110854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g3cf64f66dee_4_17"/>
            <p:cNvSpPr/>
            <p:nvPr/>
          </p:nvSpPr>
          <p:spPr>
            <a:xfrm>
              <a:off x="3234777" y="4325414"/>
              <a:ext cx="2296200" cy="917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g3cf64f66dee_4_17"/>
            <p:cNvSpPr txBox="1"/>
            <p:nvPr/>
          </p:nvSpPr>
          <p:spPr>
            <a:xfrm>
              <a:off x="3279562" y="4370199"/>
              <a:ext cx="2206800" cy="8280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hy-AM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4. </a:t>
              </a:r>
              <a:r>
                <a:rPr b="1" lang="hy-AM" sz="1600">
                  <a:solidFill>
                    <a:srgbClr val="000000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Հուզական բանականություն (</a:t>
              </a:r>
              <a:r>
                <a:rPr b="1" lang="hy-AM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EQ</a:t>
              </a:r>
              <a:r>
                <a:rPr b="1" lang="hy-AM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b="1"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" name="Google Shape;117;g3cf64f66dee_4_17"/>
            <p:cNvSpPr/>
            <p:nvPr/>
          </p:nvSpPr>
          <p:spPr>
            <a:xfrm>
              <a:off x="2220246" y="458803"/>
              <a:ext cx="4325400" cy="4325400"/>
            </a:xfrm>
            <a:custGeom>
              <a:rect b="b" l="l" r="r" t="t"/>
              <a:pathLst>
                <a:path extrusionOk="0" h="120000" w="120000">
                  <a:moveTo>
                    <a:pt x="28036" y="110777"/>
                  </a:moveTo>
                  <a:cubicBezTo>
                    <a:pt x="24406" y="108492"/>
                    <a:pt x="21031" y="105824"/>
                    <a:pt x="17969" y="102818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g3cf64f66dee_4_17"/>
            <p:cNvSpPr/>
            <p:nvPr/>
          </p:nvSpPr>
          <p:spPr>
            <a:xfrm>
              <a:off x="1109540" y="3244082"/>
              <a:ext cx="2800800" cy="917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g3cf64f66dee_4_17"/>
            <p:cNvSpPr txBox="1"/>
            <p:nvPr/>
          </p:nvSpPr>
          <p:spPr>
            <a:xfrm>
              <a:off x="1154325" y="3288867"/>
              <a:ext cx="2711400" cy="8280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hy-AM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5.</a:t>
              </a:r>
              <a:r>
                <a:rPr b="1" lang="hy-AM" sz="16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Արդյունավետ նպատակադրում</a:t>
              </a:r>
              <a:endPara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3cf64f66dee_4_17"/>
            <p:cNvSpPr/>
            <p:nvPr/>
          </p:nvSpPr>
          <p:spPr>
            <a:xfrm>
              <a:off x="2220246" y="458803"/>
              <a:ext cx="4325400" cy="4325400"/>
            </a:xfrm>
            <a:custGeom>
              <a:rect b="b" l="l" r="r" t="t"/>
              <a:pathLst>
                <a:path extrusionOk="0" h="120000" w="120000">
                  <a:moveTo>
                    <a:pt x="2442" y="76942"/>
                  </a:moveTo>
                  <a:cubicBezTo>
                    <a:pt x="-814" y="65882"/>
                    <a:pt x="-814" y="54117"/>
                    <a:pt x="2442" y="43057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g3cf64f66dee_4_17"/>
            <p:cNvSpPr/>
            <p:nvPr/>
          </p:nvSpPr>
          <p:spPr>
            <a:xfrm>
              <a:off x="1109540" y="1081418"/>
              <a:ext cx="2800800" cy="9174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3cf64f66dee_4_17"/>
            <p:cNvSpPr txBox="1"/>
            <p:nvPr/>
          </p:nvSpPr>
          <p:spPr>
            <a:xfrm>
              <a:off x="1154325" y="1126203"/>
              <a:ext cx="2711400" cy="828000"/>
            </a:xfrm>
            <a:prstGeom prst="rect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hy-AM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6.</a:t>
              </a:r>
              <a:r>
                <a:rPr b="1" lang="hy-AM" sz="1600">
                  <a:latin typeface="Merriweather"/>
                  <a:ea typeface="Merriweather"/>
                  <a:cs typeface="Merriweather"/>
                  <a:sym typeface="Merriweather"/>
                </a:rPr>
                <a:t> Անձնական բրենդը, հետադարձ կապի ստացում</a:t>
              </a:r>
              <a:endParaRPr b="1" sz="16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23" name="Google Shape;123;g3cf64f66dee_4_17"/>
            <p:cNvSpPr/>
            <p:nvPr/>
          </p:nvSpPr>
          <p:spPr>
            <a:xfrm>
              <a:off x="2220246" y="458803"/>
              <a:ext cx="4325400" cy="4325400"/>
            </a:xfrm>
            <a:custGeom>
              <a:rect b="b" l="l" r="r" t="t"/>
              <a:pathLst>
                <a:path extrusionOk="0" h="120000" w="120000">
                  <a:moveTo>
                    <a:pt x="17940" y="17211"/>
                  </a:moveTo>
                  <a:cubicBezTo>
                    <a:pt x="20031" y="15155"/>
                    <a:pt x="22271" y="13256"/>
                    <a:pt x="24640" y="11527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cf64f66dee_4_184"/>
          <p:cNvSpPr txBox="1"/>
          <p:nvPr>
            <p:ph type="ctrTitle"/>
          </p:nvPr>
        </p:nvSpPr>
        <p:spPr>
          <a:xfrm>
            <a:off x="13228" y="830459"/>
            <a:ext cx="9116100" cy="42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</a:pPr>
            <a:r>
              <a:rPr lang="hy-AM" sz="6000"/>
              <a:t>Դաս 4. </a:t>
            </a:r>
            <a:br>
              <a:rPr lang="hy-AM" sz="6000"/>
            </a:br>
            <a:r>
              <a:rPr lang="hy-AM" sz="6000"/>
              <a:t>Էմոցիոնալ ինտելեկտ (EQ)</a:t>
            </a:r>
            <a:br>
              <a:rPr lang="hy-AM" sz="6000"/>
            </a:br>
            <a:r>
              <a:rPr lang="hy-AM" sz="6000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cf64f66dee_4_188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293" name="Google Shape;293;g3cf64f66dee_4_188"/>
          <p:cNvSpPr txBox="1"/>
          <p:nvPr/>
        </p:nvSpPr>
        <p:spPr>
          <a:xfrm>
            <a:off x="3712906" y="629458"/>
            <a:ext cx="7407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Ակնկալվող կրթական վերջնարդյունքներ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Աշակերտերը կսովորեն, թե ինչ է էմոցիոնալ ինտելեկտը և ինչու է այն կարևոր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կկարողանան ավելի լավ ճանաչել սեփական զգացմունքները և հասկանալ դրանց առաջացման պատճառները։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կսահմանեն իրենց համար առավել արդյունավետ էմոցիաների կառավարման հիմնական մոտեցումները։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g3cf64f66dee_4_188"/>
          <p:cNvSpPr txBox="1"/>
          <p:nvPr/>
        </p:nvSpPr>
        <p:spPr>
          <a:xfrm>
            <a:off x="3712905" y="3036718"/>
            <a:ext cx="71097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Որքանով է կարևոր էմոցիաների դերը մեր կյանքում։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Արդյոք կան լավ կամ վատ էմոցիաներ։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Արդյոք հնարավոր է դրանք բացառել մեր կյանքից։</a:t>
            </a:r>
            <a:r>
              <a:rPr lang="hy-AM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What is Emotional Intelligence? – The Most Important Skill in Life" id="295" name="Google Shape;295;g3cf64f66dee_4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32" y="2412663"/>
            <a:ext cx="3311655" cy="202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cf64f66dee_4_195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hy-AM"/>
              <a:t>Էմոցիոնալ ինտելեկտ (EQ) </a:t>
            </a:r>
            <a:endParaRPr/>
          </a:p>
        </p:txBody>
      </p:sp>
      <p:sp>
        <p:nvSpPr>
          <p:cNvPr id="301" name="Google Shape;301;g3cf64f66dee_4_195"/>
          <p:cNvSpPr txBox="1"/>
          <p:nvPr/>
        </p:nvSpPr>
        <p:spPr>
          <a:xfrm>
            <a:off x="3712907" y="1123837"/>
            <a:ext cx="7407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y-AM" sz="20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Աշխարհում մարդկանց միայն 36 % ունի բավականաչափ զարգացած EQ։ </a:t>
            </a:r>
            <a:endParaRPr sz="2000" u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y-AM" sz="20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EQ-ն ազդում է աշխատանքի արդյունավետության մոտ 58 %-ով։</a:t>
            </a:r>
            <a:endParaRPr sz="2000" u="none" strike="noStrike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hy-AM" sz="20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Սովորողների շրջանում EQ-ն դրականորեն կապված է ուսման հաջողության, հոգեկան բարեկեցության եւ առաջադիմության հետ։ Հետազոտություն ցույց է տվել, որ բարձր EQ ունեցող անձինք ունեն ավելի լավ ինքնուրույն կարգավորման հմտություններ, ավելի ցածր սթրեսի մակարդակ եւ լավ հոգեկան առողջություն։ EQ-ն</a:t>
            </a:r>
            <a:endParaRPr sz="20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Q is an equal match to IQ – Talon" id="302" name="Google Shape;302;g3cf64f66dee_4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2694" y="4994709"/>
            <a:ext cx="2708700" cy="14607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cf64f66dee_4_201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hy-AM" sz="3200"/>
              <a:t>EQ հիմնական բաղադրիչները</a:t>
            </a:r>
            <a:endParaRPr sz="3200"/>
          </a:p>
        </p:txBody>
      </p:sp>
      <p:sp>
        <p:nvSpPr>
          <p:cNvPr id="308" name="Google Shape;308;g3cf64f66dee_4_201"/>
          <p:cNvSpPr txBox="1"/>
          <p:nvPr/>
        </p:nvSpPr>
        <p:spPr>
          <a:xfrm>
            <a:off x="4155358" y="1991032"/>
            <a:ext cx="7038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AutoNum type="arabicPeriod"/>
            </a:pPr>
            <a:r>
              <a:rPr lang="hy-AM" sz="20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Ինքնագիտակցություն՝ սեփական զգացմունքները և դրանց ազդեցությունը ճանաչելու կարողություն։</a:t>
            </a:r>
            <a:endParaRPr sz="20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AutoNum type="arabicPeriod"/>
            </a:pPr>
            <a:r>
              <a:rPr lang="hy-AM" sz="20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Ինքնակարգավորում՝ զգացմունքները վերահսկելու և իրավիճակներին ադապտացվելու ունակություն։</a:t>
            </a:r>
            <a:endParaRPr sz="20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AutoNum type="arabicPeriod"/>
            </a:pPr>
            <a:r>
              <a:rPr lang="hy-AM" sz="20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Մոտիվացիա՝ առաջ շարժվելու և գործելու ներքին դրդապատճառների գիտակցում</a:t>
            </a:r>
            <a:endParaRPr sz="20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AutoNum type="arabicPeriod"/>
            </a:pPr>
            <a:r>
              <a:rPr lang="hy-AM" sz="20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Ապրումակցում/Էմպաթիա՝ ուրիշների զգացմունքներն ու կարիքները հասկանալու կարողություն։</a:t>
            </a:r>
            <a:endParaRPr sz="20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AutoNum type="arabicPeriod"/>
            </a:pPr>
            <a:r>
              <a:rPr lang="hy-AM" sz="20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Հարաբերությունների կառավարում՝ արդյունավետ հաղորդակցվելու և համագործակցելու ունակություն։</a:t>
            </a:r>
            <a:endParaRPr sz="2000" u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g3cf64f66dee_4_201"/>
          <p:cNvSpPr txBox="1"/>
          <p:nvPr/>
        </p:nvSpPr>
        <p:spPr>
          <a:xfrm>
            <a:off x="4155358" y="840659"/>
            <a:ext cx="689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0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Էմոցիոնալ ինտելեկտ գրքի հեղինակ Դեվիդ Գոլմանը առանձնացնում է EQ հիմնական 5 բաղադրիչ՝</a:t>
            </a:r>
            <a:r>
              <a:rPr lang="hy-AM" sz="2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cf64f66dee_4_207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315" name="Google Shape;315;g3cf64f66dee_4_207"/>
          <p:cNvSpPr txBox="1"/>
          <p:nvPr>
            <p:ph idx="1" type="body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14350" lvl="0" marL="51435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AutoNum type="arabicPeriod"/>
            </a:pPr>
            <a:r>
              <a:rPr lang="hy-AM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Ո</a:t>
            </a:r>
            <a:r>
              <a:rPr lang="hy-AM" sz="28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րո՞նք են իմ առավել հաճախ կրկնվող հույզերը</a:t>
            </a:r>
            <a:endParaRPr/>
          </a:p>
          <a:p>
            <a:pPr indent="-514350" lvl="0" marL="51435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Corbel"/>
              <a:buAutoNum type="arabicPeriod"/>
            </a:pPr>
            <a:r>
              <a:rPr lang="hy-AM" sz="2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Ի</a:t>
            </a:r>
            <a:r>
              <a:rPr lang="hy-AM" sz="28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նչպե՞ս եմ ես կարգավորում անցանկալի հույզերը</a:t>
            </a:r>
            <a:endParaRPr/>
          </a:p>
          <a:p>
            <a:pPr indent="-514350" lvl="0" marL="51435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Corbel"/>
              <a:buAutoNum type="arabicPeriod"/>
            </a:pPr>
            <a:r>
              <a:rPr lang="hy-AM" sz="28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Արդյո՞ք միշտ նկատում և հասկանում եմ այլ մարդկանց հույզերը։</a:t>
            </a:r>
            <a:endParaRPr/>
          </a:p>
          <a:p>
            <a:pPr indent="-5079" lvl="0" marL="18288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hy-AM" sz="2800" u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2 րոպե յուրաքանչուր աշակերտին</a:t>
            </a:r>
            <a:endParaRPr sz="2800" u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8288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descr="106+ Thousand Group Discussion Students Royalty-Free Images, Stock Photos &amp;  Pictures | Shutterstock" id="316" name="Google Shape;316;g3cf64f66dee_4_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84489"/>
            <a:ext cx="38862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cf64f66dee_4_213"/>
          <p:cNvSpPr txBox="1"/>
          <p:nvPr>
            <p:ph type="ctrTitle"/>
          </p:nvPr>
        </p:nvSpPr>
        <p:spPr>
          <a:xfrm>
            <a:off x="13228" y="830459"/>
            <a:ext cx="9116100" cy="42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</a:pPr>
            <a:r>
              <a:rPr lang="hy-AM" sz="6000"/>
              <a:t>Դաս 5. </a:t>
            </a:r>
            <a:br>
              <a:rPr lang="hy-AM" sz="6000"/>
            </a:br>
            <a:r>
              <a:rPr lang="hy-AM" sz="6000"/>
              <a:t>Արդյունավետ նպատակադրում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cf64f66dee_4_217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hy-AM" sz="2800"/>
              <a:t>Արդյունավետ նպատակադրում </a:t>
            </a:r>
            <a:endParaRPr/>
          </a:p>
        </p:txBody>
      </p:sp>
      <p:sp>
        <p:nvSpPr>
          <p:cNvPr id="327" name="Google Shape;327;g3cf64f66dee_4_217"/>
          <p:cNvSpPr txBox="1"/>
          <p:nvPr/>
        </p:nvSpPr>
        <p:spPr>
          <a:xfrm>
            <a:off x="3609666" y="924425"/>
            <a:ext cx="7849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Ակնկալվող կրթական վերջնարդյունքներ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կգիտակցեն նպատակների սահմանման կարևորությունը սեփական ուսուցման և կարիերայի կառուցման հարցում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կսովորեն նպատակադրման SMART գործիքը և կկիրառեն այն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կկազմեն սեփական ակադեմիական նպատակները՝ ելնելով կարիերայի ցանկալի ուղղությունից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կկազմեն ինքնաճանաչման և ինքնագնահատման զարգացմանն ուղղված նպատակներ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lorence Chadwick ..." id="328" name="Google Shape;328;g3cf64f66dee_4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7573" y="4739379"/>
            <a:ext cx="2506201" cy="1971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cf64f66dee_4_223"/>
          <p:cNvSpPr txBox="1"/>
          <p:nvPr>
            <p:ph type="title"/>
          </p:nvPr>
        </p:nvSpPr>
        <p:spPr>
          <a:xfrm>
            <a:off x="3812075" y="339342"/>
            <a:ext cx="7784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r>
              <a:rPr lang="hy-AM"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Արդյունավետ նպատակադրում</a:t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34" name="Google Shape;334;g3cf64f66dee_4_223"/>
          <p:cNvGrpSpPr/>
          <p:nvPr/>
        </p:nvGrpSpPr>
        <p:grpSpPr>
          <a:xfrm>
            <a:off x="3701238" y="1567487"/>
            <a:ext cx="7397625" cy="4273800"/>
            <a:chOff x="0" y="0"/>
            <a:chExt cx="7397625" cy="4273800"/>
          </a:xfrm>
        </p:grpSpPr>
        <p:sp>
          <p:nvSpPr>
            <p:cNvPr id="335" name="Google Shape;335;g3cf64f66dee_4_223"/>
            <p:cNvSpPr/>
            <p:nvPr/>
          </p:nvSpPr>
          <p:spPr>
            <a:xfrm>
              <a:off x="0" y="0"/>
              <a:ext cx="1444800" cy="42738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0775">
              <a:solidFill>
                <a:srgbClr val="4FA4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g3cf64f66dee_4_223"/>
            <p:cNvSpPr txBox="1"/>
            <p:nvPr/>
          </p:nvSpPr>
          <p:spPr>
            <a:xfrm>
              <a:off x="0" y="1709566"/>
              <a:ext cx="1444800" cy="17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hy-AM" sz="1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Specific</a:t>
              </a: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hy-AM" sz="1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Հստակ</a:t>
              </a: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7" name="Google Shape;337;g3cf64f66dee_4_223"/>
            <p:cNvSpPr/>
            <p:nvPr/>
          </p:nvSpPr>
          <p:spPr>
            <a:xfrm>
              <a:off x="43345" y="256435"/>
              <a:ext cx="1358100" cy="14232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4FA4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g3cf64f66dee_4_223"/>
            <p:cNvSpPr/>
            <p:nvPr/>
          </p:nvSpPr>
          <p:spPr>
            <a:xfrm>
              <a:off x="1488206" y="0"/>
              <a:ext cx="1444800" cy="42738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0775">
              <a:solidFill>
                <a:srgbClr val="4FA4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g3cf64f66dee_4_223"/>
            <p:cNvSpPr txBox="1"/>
            <p:nvPr/>
          </p:nvSpPr>
          <p:spPr>
            <a:xfrm>
              <a:off x="1488206" y="1709566"/>
              <a:ext cx="1444800" cy="17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hy-AM" sz="1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Measurable</a:t>
              </a: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hy-AM" sz="1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Չափելի</a:t>
              </a: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0" name="Google Shape;340;g3cf64f66dee_4_223"/>
            <p:cNvSpPr/>
            <p:nvPr/>
          </p:nvSpPr>
          <p:spPr>
            <a:xfrm>
              <a:off x="1531552" y="256435"/>
              <a:ext cx="1358100" cy="14232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4FA4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g3cf64f66dee_4_223"/>
            <p:cNvSpPr/>
            <p:nvPr/>
          </p:nvSpPr>
          <p:spPr>
            <a:xfrm>
              <a:off x="2976412" y="0"/>
              <a:ext cx="1444800" cy="42738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0775">
              <a:solidFill>
                <a:srgbClr val="4FA4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g3cf64f66dee_4_223"/>
            <p:cNvSpPr txBox="1"/>
            <p:nvPr/>
          </p:nvSpPr>
          <p:spPr>
            <a:xfrm>
              <a:off x="2976412" y="1709566"/>
              <a:ext cx="1444800" cy="17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hy-AM" sz="1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Attainable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hy-AM" sz="1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Իրագործելի</a:t>
              </a: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3" name="Google Shape;343;g3cf64f66dee_4_223"/>
            <p:cNvSpPr/>
            <p:nvPr/>
          </p:nvSpPr>
          <p:spPr>
            <a:xfrm>
              <a:off x="3019758" y="256435"/>
              <a:ext cx="1358100" cy="14232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4FA4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g3cf64f66dee_4_223"/>
            <p:cNvSpPr/>
            <p:nvPr/>
          </p:nvSpPr>
          <p:spPr>
            <a:xfrm>
              <a:off x="4464619" y="0"/>
              <a:ext cx="1444800" cy="42738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0775">
              <a:solidFill>
                <a:srgbClr val="4FA4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g3cf64f66dee_4_223"/>
            <p:cNvSpPr txBox="1"/>
            <p:nvPr/>
          </p:nvSpPr>
          <p:spPr>
            <a:xfrm>
              <a:off x="4464619" y="1709566"/>
              <a:ext cx="1444800" cy="17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hy-AM" sz="1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Relevant</a:t>
              </a: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hy-AM" sz="1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Տեղին</a:t>
              </a: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6" name="Google Shape;346;g3cf64f66dee_4_223"/>
            <p:cNvSpPr/>
            <p:nvPr/>
          </p:nvSpPr>
          <p:spPr>
            <a:xfrm>
              <a:off x="4507964" y="256435"/>
              <a:ext cx="1358100" cy="14232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4FA4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g3cf64f66dee_4_223"/>
            <p:cNvSpPr/>
            <p:nvPr/>
          </p:nvSpPr>
          <p:spPr>
            <a:xfrm>
              <a:off x="5952825" y="0"/>
              <a:ext cx="1444800" cy="42738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0775">
              <a:solidFill>
                <a:srgbClr val="4FA4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g3cf64f66dee_4_223"/>
            <p:cNvSpPr txBox="1"/>
            <p:nvPr/>
          </p:nvSpPr>
          <p:spPr>
            <a:xfrm>
              <a:off x="5952825" y="1709566"/>
              <a:ext cx="1444800" cy="17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hy-AM" sz="1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Time-bound</a:t>
              </a: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Tahoma"/>
                <a:buNone/>
              </a:pPr>
              <a:r>
                <a:rPr lang="hy-AM" sz="1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Ժամկետով</a:t>
              </a:r>
              <a:endParaRPr sz="1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9" name="Google Shape;349;g3cf64f66dee_4_223"/>
            <p:cNvSpPr/>
            <p:nvPr/>
          </p:nvSpPr>
          <p:spPr>
            <a:xfrm>
              <a:off x="5996171" y="256435"/>
              <a:ext cx="1358100" cy="142320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4FA4A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g3cf64f66dee_4_223"/>
            <p:cNvSpPr/>
            <p:nvPr/>
          </p:nvSpPr>
          <p:spPr>
            <a:xfrm>
              <a:off x="295907" y="3419133"/>
              <a:ext cx="6805800" cy="64110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B2D7DB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alt text" id="351" name="Google Shape;351;g3cf64f66dee_4_2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982" y="1457739"/>
            <a:ext cx="3268295" cy="438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cf64f66dee_4_245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hy-AM" sz="2700"/>
              <a:t>Հմտությունների 4 </a:t>
            </a:r>
            <a:br>
              <a:rPr lang="hy-AM" sz="2700"/>
            </a:br>
            <a:r>
              <a:rPr lang="hy-AM" sz="2700"/>
              <a:t>գոտիներ</a:t>
            </a:r>
            <a:endParaRPr sz="2700"/>
          </a:p>
        </p:txBody>
      </p:sp>
      <p:grpSp>
        <p:nvGrpSpPr>
          <p:cNvPr id="357" name="Google Shape;357;g3cf64f66dee_4_245"/>
          <p:cNvGrpSpPr/>
          <p:nvPr/>
        </p:nvGrpSpPr>
        <p:grpSpPr>
          <a:xfrm>
            <a:off x="4669748" y="981995"/>
            <a:ext cx="5586000" cy="5586000"/>
            <a:chOff x="746677" y="78575"/>
            <a:chExt cx="5586000" cy="5586000"/>
          </a:xfrm>
        </p:grpSpPr>
        <p:sp>
          <p:nvSpPr>
            <p:cNvPr id="358" name="Google Shape;358;g3cf64f66dee_4_245"/>
            <p:cNvSpPr/>
            <p:nvPr/>
          </p:nvSpPr>
          <p:spPr>
            <a:xfrm>
              <a:off x="746677" y="78575"/>
              <a:ext cx="5586000" cy="5586000"/>
            </a:xfrm>
            <a:prstGeom prst="diamond">
              <a:avLst/>
            </a:prstGeom>
            <a:solidFill>
              <a:srgbClr val="CCDC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g3cf64f66dee_4_245"/>
            <p:cNvSpPr/>
            <p:nvPr/>
          </p:nvSpPr>
          <p:spPr>
            <a:xfrm>
              <a:off x="1277335" y="530657"/>
              <a:ext cx="2178600" cy="217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0775">
              <a:solidFill>
                <a:srgbClr val="2B85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g3cf64f66dee_4_245"/>
            <p:cNvSpPr txBox="1"/>
            <p:nvPr/>
          </p:nvSpPr>
          <p:spPr>
            <a:xfrm>
              <a:off x="1383680" y="637002"/>
              <a:ext cx="1965900" cy="19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b="1" lang="hy-AM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Բացառիկ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lang="hy-AM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Ի՞նչն եք մեծ սիրով անում և աշխատանք չեք համարում։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lang="hy-AM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Ի՞նչն է բերում ամենամեծ արդյունք</a:t>
              </a:r>
              <a:endParaRPr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1" name="Google Shape;361;g3cf64f66dee_4_245"/>
            <p:cNvSpPr/>
            <p:nvPr/>
          </p:nvSpPr>
          <p:spPr>
            <a:xfrm>
              <a:off x="3623401" y="530657"/>
              <a:ext cx="2178600" cy="217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0775">
              <a:solidFill>
                <a:srgbClr val="2B85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g3cf64f66dee_4_245"/>
            <p:cNvSpPr txBox="1"/>
            <p:nvPr/>
          </p:nvSpPr>
          <p:spPr>
            <a:xfrm>
              <a:off x="3729746" y="637002"/>
              <a:ext cx="1965900" cy="19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hy-AM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Գերազանց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lang="hy-AM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Ինչու՞մ եք դուք մասնագետ և անում եք դա ուրիշներից լավ, միշտ դրական արձագանք ստանում</a:t>
              </a:r>
              <a:endParaRPr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3" name="Google Shape;363;g3cf64f66dee_4_245"/>
            <p:cNvSpPr/>
            <p:nvPr/>
          </p:nvSpPr>
          <p:spPr>
            <a:xfrm>
              <a:off x="1277335" y="2876723"/>
              <a:ext cx="2178600" cy="217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0775">
              <a:solidFill>
                <a:srgbClr val="2B85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g3cf64f66dee_4_245"/>
            <p:cNvSpPr txBox="1"/>
            <p:nvPr/>
          </p:nvSpPr>
          <p:spPr>
            <a:xfrm>
              <a:off x="1383680" y="2983068"/>
              <a:ext cx="1965900" cy="19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hy-AM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Ոչ կոմպետենտ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lang="hy-AM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Ինչի՞ մասին է, որ հաճախ եք բացասական գնահատական ստանում։ Այդ գործը ձեզանից լավ անողներ կան և դա չեք սիրում։</a:t>
              </a:r>
              <a:endParaRPr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5" name="Google Shape;365;g3cf64f66dee_4_245"/>
            <p:cNvSpPr/>
            <p:nvPr/>
          </p:nvSpPr>
          <p:spPr>
            <a:xfrm>
              <a:off x="3623401" y="2876723"/>
              <a:ext cx="2178600" cy="2178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0775">
              <a:solidFill>
                <a:srgbClr val="2B85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g3cf64f66dee_4_245"/>
            <p:cNvSpPr txBox="1"/>
            <p:nvPr/>
          </p:nvSpPr>
          <p:spPr>
            <a:xfrm>
              <a:off x="3729746" y="2983068"/>
              <a:ext cx="1965900" cy="19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hy-AM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Կոմպետենտ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lang="hy-AM" sz="16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Ի՞նչն եք անում լավ, բայց էլի կան այդ գործը լավ անող մարդիկ։ Գործ, որից հաճույքը մեծ չէ։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orbe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cf64f66dee_4_259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372" name="Google Shape;372;g3cf64f66dee_4_259"/>
          <p:cNvSpPr txBox="1"/>
          <p:nvPr>
            <p:ph idx="1" type="body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hy-AM" sz="2800">
                <a:solidFill>
                  <a:schemeClr val="dk1"/>
                </a:solidFill>
              </a:rPr>
              <a:t>Իմ զարգացման նպատակների սահմանում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hy-AM" sz="2800">
                <a:solidFill>
                  <a:schemeClr val="dk1"/>
                </a:solidFill>
              </a:rPr>
              <a:t>-Ակադեմիական զարգացման նպատակներ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hy-AM" sz="2800">
                <a:solidFill>
                  <a:schemeClr val="dk1"/>
                </a:solidFill>
              </a:rPr>
              <a:t>-Ինքնաճանաչման և ինքնագնահատման շարունակական զարգացման նպատակներ։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descr="Business Goals Stock Video Footage for Free Download" id="373" name="Google Shape;373;g3cf64f66dee_4_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70355"/>
            <a:ext cx="3578383" cy="2013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cf64f66dee_4_42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hy-AM" sz="2400"/>
              <a:t>Մոդուլի նպատակը և կրթական վերջնարդյունքները</a:t>
            </a:r>
            <a:endParaRPr sz="2400"/>
          </a:p>
        </p:txBody>
      </p:sp>
      <p:sp>
        <p:nvSpPr>
          <p:cNvPr id="129" name="Google Shape;129;g3cf64f66dee_4_42"/>
          <p:cNvSpPr txBox="1"/>
          <p:nvPr>
            <p:ph idx="1" type="body"/>
          </p:nvPr>
        </p:nvSpPr>
        <p:spPr>
          <a:xfrm>
            <a:off x="3550228" y="503890"/>
            <a:ext cx="7616400" cy="21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27432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y-AM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Մոդուլի նպատակը ինքնաճանաչման և ինքնագնահատման մակարդակի բարձրացումն է՝ համապատասխան գիտելիքների և կիրառական գործիքների տրամադրման միջոցով։ </a:t>
            </a:r>
            <a:endParaRPr/>
          </a:p>
          <a:p>
            <a:pPr indent="0" lvl="0" marL="274320" rtl="0" algn="just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hy-AM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Մոդուլի ավարտին դուք ավելի լավ կհասկանաք սեփական անձի առանձնահատկությունները, ուժեղ կողմերն ու բարելաման ուղղությունները՝ կյանքի տարբեր բնագավառներին վերաբերող նպատակների սահմանման և իրագործման համար։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g3cf64f66dee_4_42"/>
          <p:cNvSpPr txBox="1"/>
          <p:nvPr/>
        </p:nvSpPr>
        <p:spPr>
          <a:xfrm>
            <a:off x="3550228" y="3060901"/>
            <a:ext cx="80736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y-AM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կկարևորեն սեփական անձի ճանաչումը և ճիշտ գնահատումը՝ որպես հետագա ուսուցման և կարիերայի կառուցման գործոն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y-AM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կիմանան և կձակերպեն սեփական ուժեղ կողմերը և բարելավման ուղղությունները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y-AM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կառանձնացնեն իրենց առանցքային արժեքները և վերլուծեն դրանց արտահայտման եղանակները առօրյա կյանքում և ուսուցման ընթացքում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y-AM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կգիտակցեն հուզական բանականության (EQ) կարևորությունը կյանքի բոլոր բնագավառներում գործունեության համար, կվերլուծեն սեփական հուզական բանականության աստիճանը և կսահմանեն ինքնակարգավորման սեփական գործողությունները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y-AM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բաց կլինեն հետադարձ կապ ստանալուն և այն հարցնելուն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∙"/>
            </a:pPr>
            <a:r>
              <a:rPr lang="hy-AM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կսահմանեն սեփական անձնային և ակադեմիական աճի նպատակները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3cf64f66dee_4_42"/>
          <p:cNvSpPr txBox="1"/>
          <p:nvPr/>
        </p:nvSpPr>
        <p:spPr>
          <a:xfrm>
            <a:off x="5874328" y="2660073"/>
            <a:ext cx="401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y-AM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Կրթական վերջնարդյունքներ</a:t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cf64f66dee_4_265"/>
          <p:cNvSpPr txBox="1"/>
          <p:nvPr>
            <p:ph type="ctrTitle"/>
          </p:nvPr>
        </p:nvSpPr>
        <p:spPr>
          <a:xfrm>
            <a:off x="13228" y="830459"/>
            <a:ext cx="9116100" cy="422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</a:pPr>
            <a:r>
              <a:rPr lang="hy-AM" sz="6000"/>
              <a:t>Դաս 6. </a:t>
            </a:r>
            <a:br>
              <a:rPr lang="hy-AM" sz="6000"/>
            </a:br>
            <a:r>
              <a:rPr lang="hy-AM" sz="6000"/>
              <a:t>Անձնական բրենդը, հետադարձ կապի ստացում</a:t>
            </a:r>
            <a:endParaRPr sz="6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cf64f66dee_4_269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hy-AM" sz="2800"/>
              <a:t>Արդյունավետ նպատակադրում </a:t>
            </a:r>
            <a:endParaRPr/>
          </a:p>
        </p:txBody>
      </p:sp>
      <p:sp>
        <p:nvSpPr>
          <p:cNvPr id="384" name="Google Shape;384;g3cf64f66dee_4_269"/>
          <p:cNvSpPr txBox="1"/>
          <p:nvPr/>
        </p:nvSpPr>
        <p:spPr>
          <a:xfrm>
            <a:off x="3609666" y="924425"/>
            <a:ext cx="7849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Ակնկալվող կրթական վերջնարդյունքներ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կգիտակցեն նպատակների սահմանման կարևորությունը սեփական ուսուցման և կարիերայի կառուցման հարցում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կսովորեն նպատակադրման SMART գործիքը և կկիրառեն այն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կկազմեն սեփական ակադեմիական նպատակները՝ ելնելով կարիերայի ցանկալի ուղղությունից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Char char="•"/>
            </a:pPr>
            <a:r>
              <a:rPr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կկազմեն ինքնաճանաչման և ինքնագնահատման զարգացմանն ուղղված նպատակներ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lorence Chadwick ..." id="385" name="Google Shape;385;g3cf64f66dee_4_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7573" y="4739379"/>
            <a:ext cx="2506201" cy="1971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cf64f66dee_4_275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hy-AM" sz="3200"/>
              <a:t>Մարդու «ես»-ի տեսակները </a:t>
            </a:r>
            <a:endParaRPr sz="3200"/>
          </a:p>
        </p:txBody>
      </p:sp>
      <p:grpSp>
        <p:nvGrpSpPr>
          <p:cNvPr id="391" name="Google Shape;391;g3cf64f66dee_4_275"/>
          <p:cNvGrpSpPr/>
          <p:nvPr/>
        </p:nvGrpSpPr>
        <p:grpSpPr>
          <a:xfrm>
            <a:off x="4881199" y="927615"/>
            <a:ext cx="5290412" cy="4993379"/>
            <a:chOff x="1012461" y="64015"/>
            <a:chExt cx="5290412" cy="4993379"/>
          </a:xfrm>
        </p:grpSpPr>
        <p:sp>
          <p:nvSpPr>
            <p:cNvPr id="392" name="Google Shape;392;g3cf64f66dee_4_275"/>
            <p:cNvSpPr/>
            <p:nvPr/>
          </p:nvSpPr>
          <p:spPr>
            <a:xfrm>
              <a:off x="2121217" y="64015"/>
              <a:ext cx="3072900" cy="3072900"/>
            </a:xfrm>
            <a:prstGeom prst="ellipse">
              <a:avLst/>
            </a:prstGeom>
            <a:solidFill>
              <a:schemeClr val="lt1">
                <a:alpha val="49800"/>
              </a:schemeClr>
            </a:solidFill>
            <a:ln cap="flat" cmpd="sng" w="10775">
              <a:solidFill>
                <a:srgbClr val="2B85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g3cf64f66dee_4_275"/>
            <p:cNvSpPr txBox="1"/>
            <p:nvPr/>
          </p:nvSpPr>
          <p:spPr>
            <a:xfrm>
              <a:off x="2530919" y="601749"/>
              <a:ext cx="2253300" cy="138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orbel"/>
                <a:buNone/>
              </a:pPr>
              <a:r>
                <a:rPr lang="hy-AM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Ներքին ես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Merriweather"/>
                <a:buNone/>
              </a:pPr>
              <a:r>
                <a:rPr lang="hy-AM" sz="21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Ինչպես եմ ես ընկալում ինձ</a:t>
              </a:r>
              <a:endParaRPr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4" name="Google Shape;394;g3cf64f66dee_4_275"/>
            <p:cNvSpPr/>
            <p:nvPr/>
          </p:nvSpPr>
          <p:spPr>
            <a:xfrm>
              <a:off x="3229973" y="1984494"/>
              <a:ext cx="3072900" cy="3072900"/>
            </a:xfrm>
            <a:prstGeom prst="ellipse">
              <a:avLst/>
            </a:prstGeom>
            <a:solidFill>
              <a:schemeClr val="lt1">
                <a:alpha val="49800"/>
              </a:schemeClr>
            </a:solidFill>
            <a:ln cap="flat" cmpd="sng" w="10775">
              <a:solidFill>
                <a:srgbClr val="2B85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g3cf64f66dee_4_275"/>
            <p:cNvSpPr txBox="1"/>
            <p:nvPr/>
          </p:nvSpPr>
          <p:spPr>
            <a:xfrm>
              <a:off x="4169727" y="2778291"/>
              <a:ext cx="1843800" cy="16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orbel"/>
                <a:buNone/>
              </a:pPr>
              <a:r>
                <a:rPr lang="hy-AM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Արտաքին ես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Merriweather"/>
                <a:buNone/>
              </a:pPr>
              <a:r>
                <a:rPr lang="hy-AM" sz="2100">
                  <a:solidFill>
                    <a:schemeClr val="dk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ինչպես են մեզ տեսնում մարդիկ</a:t>
              </a:r>
              <a:endParaRPr sz="21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6" name="Google Shape;396;g3cf64f66dee_4_275"/>
            <p:cNvSpPr/>
            <p:nvPr/>
          </p:nvSpPr>
          <p:spPr>
            <a:xfrm>
              <a:off x="1012461" y="1984494"/>
              <a:ext cx="3072900" cy="3072900"/>
            </a:xfrm>
            <a:prstGeom prst="ellipse">
              <a:avLst/>
            </a:prstGeom>
            <a:solidFill>
              <a:schemeClr val="lt1">
                <a:alpha val="49800"/>
              </a:schemeClr>
            </a:solidFill>
            <a:ln cap="flat" cmpd="sng" w="10775">
              <a:solidFill>
                <a:srgbClr val="2B85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g3cf64f66dee_4_275"/>
            <p:cNvSpPr txBox="1"/>
            <p:nvPr/>
          </p:nvSpPr>
          <p:spPr>
            <a:xfrm>
              <a:off x="1301813" y="2778291"/>
              <a:ext cx="1843800" cy="16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orbel"/>
                <a:buNone/>
              </a:pPr>
              <a:r>
                <a:rPr lang="hy-AM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Ցանկալի ես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orbel"/>
                <a:buNone/>
              </a:pPr>
              <a:r>
                <a:rPr lang="hy-AM" sz="21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Ինչպիսին եմ ես ուզում լինել և ընկալվել</a:t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cf64f66dee_4_286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hy-AM"/>
              <a:t>Անձնական բրենդ</a:t>
            </a:r>
            <a:br>
              <a:rPr lang="hy-AM"/>
            </a:br>
            <a:br>
              <a:rPr lang="hy-AM"/>
            </a:br>
            <a:r>
              <a:rPr lang="hy-AM" sz="2800"/>
              <a:t>Ինչ արժեքներ է փոխանցում տվյալ մարդը</a:t>
            </a:r>
            <a:endParaRPr/>
          </a:p>
        </p:txBody>
      </p:sp>
      <p:pic>
        <p:nvPicPr>
          <p:cNvPr descr="Elon Musk - Wikipedia" id="403" name="Google Shape;403;g3cf64f66dee_4_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2719" y="501240"/>
            <a:ext cx="24638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en Kate Middleton Rescued a Century ..." id="404" name="Google Shape;404;g3cf64f66dee_4_2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8863" y="399640"/>
            <a:ext cx="24003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ladimir Putin - Wikipedia" id="405" name="Google Shape;405;g3cf64f66dee_4_2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33926" y="3839816"/>
            <a:ext cx="2141385" cy="3018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Իվետա Մուկուչյան - Վիքիպեդիա" id="406" name="Google Shape;406;g3cf64f66dee_4_2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8863" y="3790540"/>
            <a:ext cx="2349500" cy="3233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krtich Arzumanyan" id="407" name="Google Shape;407;g3cf64f66dee_4_28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73127" y="3839816"/>
            <a:ext cx="2374900" cy="341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nald Trump - Wikipedia" id="408" name="Google Shape;408;g3cf64f66dee_4_28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961956" y="501240"/>
            <a:ext cx="2552700" cy="31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cf64f66dee_4_296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/>
              <a:t>Իմ ցանկալի անձնական բրենդը</a:t>
            </a:r>
            <a:endParaRPr/>
          </a:p>
        </p:txBody>
      </p:sp>
      <p:sp>
        <p:nvSpPr>
          <p:cNvPr id="415" name="Google Shape;415;g3cf64f66dee_4_296"/>
          <p:cNvSpPr txBox="1"/>
          <p:nvPr>
            <p:ph idx="1" type="body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y-AM"/>
              <a:t>Ինչպիսին է քո ցանկալի անձնական բրենդը 20 տարի անց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hy-AM"/>
              <a:t>Ինչպիսին կուզես լինել ապագայում այլ մարդկանց և հենց քո աչքերում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y-AM"/>
              <a:t>Ինչ հագուստ ես կրում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y-AM"/>
              <a:t>Որտեղ ես գտնվում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y-AM"/>
              <a:t>Ինչպիսին է արտաքինդ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y-AM"/>
              <a:t>Ովքեր են քեզ շրջապատում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y-AM"/>
              <a:t>Ինչով ես զբաղվում</a:t>
            </a:r>
            <a:endParaRPr/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y-AM"/>
              <a:t>Ինչպիսի արժեքներ ես փոխանցում քո վարքով, խոսքով և այլ մարդկանց հետ շփումով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cf64f66dee_4_302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hy-AM"/>
              <a:t>Հետադարձ կապը՝ որպես ինքնաճանաչման գործիք</a:t>
            </a:r>
            <a:endParaRPr/>
          </a:p>
        </p:txBody>
      </p:sp>
      <p:pic>
        <p:nvPicPr>
          <p:cNvPr descr="Power of a Gift - Neuron Garage" id="421" name="Google Shape;421;g3cf64f66dee_4_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7505" y="2357628"/>
            <a:ext cx="37973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3cf64f66dee_4_302"/>
          <p:cNvSpPr txBox="1"/>
          <p:nvPr/>
        </p:nvSpPr>
        <p:spPr>
          <a:xfrm>
            <a:off x="3698157" y="1123837"/>
            <a:ext cx="7599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Ի՞նչն է ինձ մոտ արդյունավետ ստացվում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y-AM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Ի՞նչը ես պետք է բարելավեմ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3" name="Google Shape;423;g3cf64f66dee_4_302"/>
          <p:cNvSpPr txBox="1"/>
          <p:nvPr/>
        </p:nvSpPr>
        <p:spPr>
          <a:xfrm>
            <a:off x="3698157" y="5478029"/>
            <a:ext cx="759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Շնորհակալություն հետադարձ կապի համար։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cf64f66dee_4_309"/>
          <p:cNvSpPr txBox="1"/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hy-AM" sz="3500"/>
              <a:t>Ամփոփիչ գնահատում</a:t>
            </a:r>
            <a:endParaRPr sz="3500"/>
          </a:p>
        </p:txBody>
      </p:sp>
      <p:pic>
        <p:nvPicPr>
          <p:cNvPr descr="Psychoeducational Evaluation: 3 Tips for Parents | Cannizzaro Pediatrics" id="429" name="Google Shape;429;g3cf64f66dee_4_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2284" y="1831487"/>
            <a:ext cx="5851115" cy="389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cf64f66dee_4_314"/>
          <p:cNvSpPr txBox="1"/>
          <p:nvPr>
            <p:ph type="ctrTitle"/>
          </p:nvPr>
        </p:nvSpPr>
        <p:spPr>
          <a:xfrm>
            <a:off x="1080358" y="1606130"/>
            <a:ext cx="73152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hy-AM"/>
              <a:t>Բարի </a:t>
            </a:r>
            <a:br>
              <a:rPr lang="hy-AM"/>
            </a:br>
            <a:r>
              <a:rPr lang="hy-AM"/>
              <a:t>ինքնաճանաչման ուղևորություն</a:t>
            </a:r>
            <a:endParaRPr/>
          </a:p>
        </p:txBody>
      </p:sp>
      <p:pic>
        <p:nvPicPr>
          <p:cNvPr descr="Customer Journey Mapping: What It Is and Why It's Crucial" id="436" name="Google Shape;436;g3cf64f66dee_4_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5008" y="4090643"/>
            <a:ext cx="4026000" cy="20193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f64f66dee_4_49"/>
          <p:cNvSpPr txBox="1"/>
          <p:nvPr/>
        </p:nvSpPr>
        <p:spPr>
          <a:xfrm>
            <a:off x="377537" y="2459504"/>
            <a:ext cx="2393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Ինքնաճանաչ-ման և ինքնագնահատման էությունը և կարևորությունը 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7" name="Google Shape;137;g3cf64f66dee_4_49"/>
          <p:cNvSpPr txBox="1"/>
          <p:nvPr/>
        </p:nvSpPr>
        <p:spPr>
          <a:xfrm>
            <a:off x="3889664" y="1997839"/>
            <a:ext cx="7498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"/>
              <a:buNone/>
            </a:pPr>
            <a:r>
              <a:rPr lang="hy-AM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Ակնկալվող կրթական վերջնարդյունքներ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y-AM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Աշակերտները կիմանան, թե ինչ է ինքնաճանաչումն ու ինքնագնահատումը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y-AM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Կկարողանան բացատրել, թե ինչպես են դրանք ազդում ակադեմիական և կարիերայի հաջողությունների վրա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y-AM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Կլրացնեն և վերլուծեն ինքնաճանաչման հարցաթերթը՝ հասկանալու ինքնաճանաչման առկա մակարդակը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hy-AM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Կսովորեն և կիրառեն Ջոհարիի պատուհանի մոդելը՝ որպես ինքնաճանաչման գործիք։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cf64f66dee_4_54"/>
          <p:cNvSpPr txBox="1"/>
          <p:nvPr/>
        </p:nvSpPr>
        <p:spPr>
          <a:xfrm>
            <a:off x="235975" y="2921424"/>
            <a:ext cx="2802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Ինքնաճանաչումը իմ կյանքում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3" name="Google Shape;143;g3cf64f66dee_4_54"/>
          <p:cNvSpPr txBox="1"/>
          <p:nvPr/>
        </p:nvSpPr>
        <p:spPr>
          <a:xfrm>
            <a:off x="3685196" y="1351764"/>
            <a:ext cx="73950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y-AM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Որքանո՞վ լավ եք ինքներդ ձեզ ճանաչում</a:t>
            </a:r>
            <a:endParaRPr sz="18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y-AM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Ո՞վ է իր մասին վերջերս որևէ նոր բաց բացահայտել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y-AM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Ինչպե՞ս եք որևէ նոր բան իմանում, հասկանում ինքներդ ձեր մասին</a:t>
            </a:r>
            <a:endParaRPr/>
          </a:p>
        </p:txBody>
      </p:sp>
      <p:pic>
        <p:nvPicPr>
          <p:cNvPr descr="What is Internal Self-Awareness &amp; Why It Matters" id="144" name="Google Shape;144;g3cf64f66dee_4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0126" y="4150613"/>
            <a:ext cx="36830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lf Awareness Stock Illustrations ..." id="149" name="Google Shape;149;g3cf64f66dee_4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3910287"/>
            <a:ext cx="1899748" cy="1899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cf64f66dee_4_60"/>
          <p:cNvSpPr txBox="1"/>
          <p:nvPr/>
        </p:nvSpPr>
        <p:spPr>
          <a:xfrm>
            <a:off x="308628" y="2459503"/>
            <a:ext cx="2950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24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Ինքնաճանաչման և ինքնագնահատման էությունը և կարևորությունը </a:t>
            </a:r>
            <a:endParaRPr sz="24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1" name="Google Shape;151;g3cf64f66dee_4_60"/>
          <p:cNvSpPr txBox="1"/>
          <p:nvPr/>
        </p:nvSpPr>
        <p:spPr>
          <a:xfrm>
            <a:off x="3711509" y="1028342"/>
            <a:ext cx="6668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Մարդկանց 95 % կարծում է, որ ճանաչում է ինքն իրեն, մինչդեռ միայն 10-15 % ցուցաբերում իրական ինքնաճանաչում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Լավ սովորողների մոտ ինքնաճանաչումը մինչև 40 % է,իսկ վատ սովորողներինը մոտ 29 %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Ինքնաճանաչումը և ինքնավերլուծությունը ղեկավարների և առաջնորդների ամենապահանջված հմտությունների ցանկում են ժամանակակից աշխատաշուկայում։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g3cf64f66dee_4_60"/>
          <p:cNvSpPr txBox="1"/>
          <p:nvPr/>
        </p:nvSpPr>
        <p:spPr>
          <a:xfrm>
            <a:off x="3905865" y="5691159"/>
            <a:ext cx="609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y-AM" sz="18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Ինքնաճանաչման և ինքնագնահատման հարցաշարի լրացում  (10 րոպե)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cf64f66dee_4_67"/>
          <p:cNvSpPr txBox="1"/>
          <p:nvPr/>
        </p:nvSpPr>
        <p:spPr>
          <a:xfrm>
            <a:off x="3878826" y="1120675"/>
            <a:ext cx="7241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y-AM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Ինչ հասկացա ինքս իմ մասին հարցերին պատասխանելիս։</a:t>
            </a:r>
            <a:endParaRPr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y-AM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Արդյոք կար որևէ նոր բան, որ նկատեցի ինքս իմ մասին։</a:t>
            </a:r>
            <a:endParaRPr sz="240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y-AM" sz="240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Կա՞ որևէ բա, որ ինձ ուրախացնում կամ տխրեցնում իմ պատասխանների մեջ։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Google Shape;158;g3cf64f66dee_4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2322" y="3264310"/>
            <a:ext cx="3593690" cy="359369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3cf64f66dee_4_67"/>
          <p:cNvSpPr txBox="1"/>
          <p:nvPr/>
        </p:nvSpPr>
        <p:spPr>
          <a:xfrm>
            <a:off x="512507" y="2274838"/>
            <a:ext cx="24519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3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Քննարկում զույգերով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3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5 րոպե</a:t>
            </a:r>
            <a:endParaRPr sz="3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f64f66dee_4_73"/>
          <p:cNvSpPr txBox="1"/>
          <p:nvPr/>
        </p:nvSpPr>
        <p:spPr>
          <a:xfrm>
            <a:off x="291280" y="2705725"/>
            <a:ext cx="2451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y-AM" sz="3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Ջոհարի պատուհան</a:t>
            </a:r>
            <a:endParaRPr sz="32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65" name="Google Shape;165;g3cf64f66dee_4_73"/>
          <p:cNvGraphicFramePr/>
          <p:nvPr/>
        </p:nvGraphicFramePr>
        <p:xfrm>
          <a:off x="3893574" y="9648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{37A2755E-F182-47B5-9781-0CB24A9DA6EB}</a:tableStyleId>
              </a:tblPr>
              <a:tblGrid>
                <a:gridCol w="2507225"/>
                <a:gridCol w="2507225"/>
                <a:gridCol w="2507225"/>
              </a:tblGrid>
              <a:tr h="61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y-AM" sz="2400" u="none" cap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Ես գիտեմ</a:t>
                      </a:r>
                      <a:endParaRPr b="1" sz="2400" u="none" cap="none" strike="noStrike">
                        <a:solidFill>
                          <a:srgbClr val="000000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y-AM" sz="2400" u="none" cap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Ես չգիտեմ</a:t>
                      </a:r>
                      <a:endParaRPr b="1"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</a:tr>
              <a:tr h="195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y-AM" sz="2000" u="none" cap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Ուրիշները գիտեն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Բաց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տարածք</a:t>
                      </a:r>
                      <a:b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Ես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գիտեմ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ուրիշներն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էլ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գիտեն</a:t>
                      </a:r>
                      <a:b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Կույր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տարածք</a:t>
                      </a:r>
                      <a:b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Ուրիշները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գիտեն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ես՝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ոչ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1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hy-AM" sz="2000" u="none" cap="none" strike="noStrike">
                          <a:solidFill>
                            <a:srgbClr val="000000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Ուրիշները չգիտեն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Գաղտնի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տարածք</a:t>
                      </a:r>
                      <a:b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Ես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գիտեմ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ուրիշները՝ոչ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Անհայտ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տարածք</a:t>
                      </a:r>
                      <a:b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Ոչ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ես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ոչ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ուրիշները</a:t>
                      </a:r>
                      <a: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hy-AM" sz="2000" u="none" cap="none" strike="noStrike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չգիտեն</a:t>
                      </a:r>
                      <a:br>
                        <a:rPr lang="hy-AM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f64f66dee_4_78"/>
          <p:cNvSpPr txBox="1"/>
          <p:nvPr>
            <p:ph type="ctrTitle"/>
          </p:nvPr>
        </p:nvSpPr>
        <p:spPr>
          <a:xfrm>
            <a:off x="13228" y="830460"/>
            <a:ext cx="8595300" cy="325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rbel"/>
              <a:buNone/>
            </a:pPr>
            <a:r>
              <a:rPr lang="hy-AM" sz="6000"/>
              <a:t>Դաս 2. Ուժեղ կողմերի վրա հիմնված մոտեցում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a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2022-01-16T13:30:50Z</dcterms:created>
  <dc:creator>Microsoft Office User</dc:creator>
</cp:coreProperties>
</file>